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43"/>
  </p:notesMasterIdLst>
  <p:sldIdLst>
    <p:sldId id="313" r:id="rId2"/>
    <p:sldId id="329" r:id="rId3"/>
    <p:sldId id="435" r:id="rId4"/>
    <p:sldId id="443" r:id="rId5"/>
    <p:sldId id="420" r:id="rId6"/>
    <p:sldId id="437" r:id="rId7"/>
    <p:sldId id="442" r:id="rId8"/>
    <p:sldId id="326" r:id="rId9"/>
    <p:sldId id="325" r:id="rId10"/>
    <p:sldId id="438" r:id="rId11"/>
    <p:sldId id="456" r:id="rId12"/>
    <p:sldId id="453" r:id="rId13"/>
    <p:sldId id="455" r:id="rId14"/>
    <p:sldId id="421" r:id="rId15"/>
    <p:sldId id="423" r:id="rId16"/>
    <p:sldId id="343" r:id="rId17"/>
    <p:sldId id="424" r:id="rId18"/>
    <p:sldId id="440" r:id="rId19"/>
    <p:sldId id="447" r:id="rId20"/>
    <p:sldId id="448" r:id="rId21"/>
    <p:sldId id="441" r:id="rId22"/>
    <p:sldId id="429" r:id="rId23"/>
    <p:sldId id="426" r:id="rId24"/>
    <p:sldId id="396" r:id="rId25"/>
    <p:sldId id="399" r:id="rId26"/>
    <p:sldId id="449" r:id="rId27"/>
    <p:sldId id="430" r:id="rId28"/>
    <p:sldId id="444" r:id="rId29"/>
    <p:sldId id="405" r:id="rId30"/>
    <p:sldId id="431" r:id="rId31"/>
    <p:sldId id="432" r:id="rId32"/>
    <p:sldId id="409" r:id="rId33"/>
    <p:sldId id="436" r:id="rId34"/>
    <p:sldId id="434" r:id="rId35"/>
    <p:sldId id="411" r:id="rId36"/>
    <p:sldId id="452" r:id="rId37"/>
    <p:sldId id="418" r:id="rId38"/>
    <p:sldId id="419" r:id="rId39"/>
    <p:sldId id="317" r:id="rId40"/>
    <p:sldId id="318" r:id="rId41"/>
    <p:sldId id="451" r:id="rId42"/>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B641E1-B01A-CD44-A607-4C1CDBBFEBD2}">
          <p14:sldIdLst>
            <p14:sldId id="313"/>
            <p14:sldId id="329"/>
            <p14:sldId id="435"/>
            <p14:sldId id="443"/>
          </p14:sldIdLst>
        </p14:section>
        <p14:section name="Wasb" id="{C51B6B12-D31C-1B4C-8502-9DF5B900048A}">
          <p14:sldIdLst>
            <p14:sldId id="420"/>
            <p14:sldId id="437"/>
            <p14:sldId id="442"/>
          </p14:sldIdLst>
        </p14:section>
        <p14:section name="ADL" id="{D747678C-57AD-EC41-B9DA-619F367775EC}">
          <p14:sldIdLst>
            <p14:sldId id="326"/>
            <p14:sldId id="325"/>
            <p14:sldId id="438"/>
            <p14:sldId id="456"/>
            <p14:sldId id="453"/>
            <p14:sldId id="455"/>
          </p14:sldIdLst>
        </p14:section>
        <p14:section name="S3" id="{1C3697CF-B2DB-6F43-9F72-687AD1C299E1}">
          <p14:sldIdLst>
            <p14:sldId id="421"/>
            <p14:sldId id="423"/>
            <p14:sldId id="343"/>
            <p14:sldId id="424"/>
          </p14:sldIdLst>
        </p14:section>
        <p14:section name="S3A Commttters" id="{D916503C-F228-3E47-8CD9-21FBDC0AD842}">
          <p14:sldIdLst>
            <p14:sldId id="440"/>
            <p14:sldId id="447"/>
            <p14:sldId id="448"/>
            <p14:sldId id="441"/>
            <p14:sldId id="429"/>
            <p14:sldId id="426"/>
          </p14:sldIdLst>
        </p14:section>
        <p14:section name="S3 Select" id="{BC22262C-D839-2348-950C-A05D065415C8}">
          <p14:sldIdLst>
            <p14:sldId id="396"/>
            <p14:sldId id="399"/>
            <p14:sldId id="449"/>
            <p14:sldId id="430"/>
            <p14:sldId id="444"/>
            <p14:sldId id="405"/>
            <p14:sldId id="431"/>
            <p14:sldId id="432"/>
            <p14:sldId id="409"/>
            <p14:sldId id="436"/>
            <p14:sldId id="434"/>
            <p14:sldId id="411"/>
            <p14:sldId id="452"/>
            <p14:sldId id="418"/>
          </p14:sldIdLst>
        </p14:section>
        <p14:section name="Endmatter" id="{ACD5D34F-24A4-1947-972A-04D8506A738F}">
          <p14:sldIdLst>
            <p14:sldId id="419"/>
            <p14:sldId id="317"/>
            <p14:sldId id="318"/>
            <p14:sldId id="45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guide id="12" orient="horz" pos="1340">
          <p15:clr>
            <a:srgbClr val="A4A3A4"/>
          </p15:clr>
        </p15:guide>
        <p15:guide id="13" orient="horz" pos="2280">
          <p15:clr>
            <a:srgbClr val="A4A3A4"/>
          </p15:clr>
        </p15:guide>
        <p15:guide id="14" orient="horz" pos="203">
          <p15:clr>
            <a:srgbClr val="A4A3A4"/>
          </p15:clr>
        </p15:guide>
        <p15:guide id="15" orient="horz" pos="775">
          <p15:clr>
            <a:srgbClr val="A4A3A4"/>
          </p15:clr>
        </p15:guide>
        <p15:guide id="16" pos="536">
          <p15:clr>
            <a:srgbClr val="A4A3A4"/>
          </p15:clr>
        </p15:guide>
        <p15:guide id="17" pos="5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ole Gum" initials="C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6C"/>
    <a:srgbClr val="DEA733"/>
    <a:srgbClr val="A4AC00"/>
    <a:srgbClr val="2C791D"/>
    <a:srgbClr val="000000"/>
    <a:srgbClr val="FFFFFF"/>
    <a:srgbClr val="11B120"/>
    <a:srgbClr val="3FAE2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6" autoAdjust="0"/>
    <p:restoredTop sz="74888" autoAdjust="0"/>
  </p:normalViewPr>
  <p:slideViewPr>
    <p:cSldViewPr snapToGrid="0">
      <p:cViewPr varScale="1">
        <p:scale>
          <a:sx n="10" d="100"/>
          <a:sy n="10" d="100"/>
        </p:scale>
        <p:origin x="144" y="600"/>
      </p:cViewPr>
      <p:guideLst>
        <p:guide orient="horz" pos="2160"/>
        <p:guide pos="3840"/>
        <p:guide orient="horz" pos="2323"/>
        <p:guide pos="6756"/>
        <p:guide orient="horz" pos="3294"/>
        <p:guide orient="horz" pos="2465"/>
        <p:guide pos="248"/>
        <p:guide pos="7573"/>
        <p:guide pos="2751"/>
        <p:guide orient="horz" pos="3503"/>
        <p:guide/>
        <p:guide orient="horz" pos="1340"/>
        <p:guide orient="horz" pos="2280"/>
        <p:guide orient="horz" pos="203"/>
        <p:guide orient="horz" pos="775"/>
        <p:guide pos="536"/>
        <p:guide pos="5141"/>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50" d="100"/>
          <a:sy n="50" d="100"/>
        </p:scale>
        <p:origin x="-287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97D7-FCD5-4F99-8285-C9E1ED70DAB0}" type="datetimeFigureOut">
              <a:rPr lang="en-US" smtClean="0"/>
              <a:t>6/18/18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7E594-4005-43F8-B8F3-453F0010D500}" type="slidenum">
              <a:rPr lang="en-US" smtClean="0"/>
              <a:t>‹#›</a:t>
            </a:fld>
            <a:endParaRPr lang="en-US"/>
          </a:p>
        </p:txBody>
      </p:sp>
    </p:spTree>
    <p:extLst>
      <p:ext uri="{BB962C8B-B14F-4D97-AF65-F5344CB8AC3E}">
        <p14:creationId xmlns:p14="http://schemas.microsoft.com/office/powerpoint/2010/main" val="272856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TALK TRACK</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Hortonworks Powers the Future of Data:</a:t>
            </a:r>
            <a:r>
              <a:rPr lang="en-US" b="0" baseline="0" dirty="0"/>
              <a:t> d</a:t>
            </a:r>
            <a:r>
              <a:rPr lang="en-US" b="0" dirty="0"/>
              <a:t>ata-in-motion, data-at-rest, and Modern Data Applications.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srgbClr val="1E1E1E"/>
                </a:solidFill>
              </a:rPr>
              <a:pPr/>
              <a:t>1</a:t>
            </a:fld>
            <a:endParaRPr lang="en-US" dirty="0">
              <a:solidFill>
                <a:srgbClr val="1E1E1E"/>
              </a:solidFill>
            </a:endParaRPr>
          </a:p>
        </p:txBody>
      </p:sp>
      <p:sp>
        <p:nvSpPr>
          <p:cNvPr id="5" name="Footer Placeholder 4"/>
          <p:cNvSpPr>
            <a:spLocks noGrp="1"/>
          </p:cNvSpPr>
          <p:nvPr>
            <p:ph type="ftr" sz="quarter" idx="11"/>
          </p:nvPr>
        </p:nvSpPr>
        <p:spPr/>
        <p:txBody>
          <a:bodyPr/>
          <a:lstStyle/>
          <a:p>
            <a:r>
              <a:rPr lang="en-US" dirty="0">
                <a:solidFill>
                  <a:srgbClr val="1E1E1E"/>
                </a:solidFill>
              </a:rPr>
              <a:t>Hortonworks: Powering the Future of Data</a:t>
            </a:r>
          </a:p>
        </p:txBody>
      </p:sp>
    </p:spTree>
    <p:extLst>
      <p:ext uri="{BB962C8B-B14F-4D97-AF65-F5344CB8AC3E}">
        <p14:creationId xmlns:p14="http://schemas.microsoft.com/office/powerpoint/2010/main" val="103615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Choosing which cloud infrastructure to use is something which tends to choose what your storage option is going to be: AWS and GCS dictate the options. Azure is interesting in that there are two: WASB vs ADL, and a successor coming</a:t>
            </a:r>
          </a:p>
        </p:txBody>
      </p:sp>
    </p:spTree>
    <p:extLst>
      <p:ext uri="{BB962C8B-B14F-4D97-AF65-F5344CB8AC3E}">
        <p14:creationId xmlns:p14="http://schemas.microsoft.com/office/powerpoint/2010/main" val="127830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warn there's a bias in this talk to S3. Not out of any personal preference, just because I've been busiest there</a:t>
            </a:r>
          </a:p>
        </p:txBody>
      </p:sp>
      <p:sp>
        <p:nvSpPr>
          <p:cNvPr id="4" name="Slide Number Placeholder 3"/>
          <p:cNvSpPr>
            <a:spLocks noGrp="1"/>
          </p:cNvSpPr>
          <p:nvPr>
            <p:ph type="sldNum" sz="quarter" idx="10"/>
          </p:nvPr>
        </p:nvSpPr>
        <p:spPr/>
        <p:txBody>
          <a:bodyPr/>
          <a:lstStyle/>
          <a:p>
            <a:fld id="{1677E594-4005-43F8-B8F3-453F0010D500}" type="slidenum">
              <a:rPr lang="en-US" smtClean="0"/>
              <a:t>2</a:t>
            </a:fld>
            <a:endParaRPr lang="en-US" dirty="0"/>
          </a:p>
        </p:txBody>
      </p:sp>
    </p:spTree>
    <p:extLst>
      <p:ext uri="{BB962C8B-B14F-4D97-AF65-F5344CB8AC3E}">
        <p14:creationId xmlns:p14="http://schemas.microsoft.com/office/powerpoint/2010/main" val="265185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there's a fault with the </a:t>
            </a:r>
            <a:r>
              <a:rPr lang="en-US" err="1"/>
              <a:t>adl</a:t>
            </a:r>
            <a:r>
              <a:rPr lang="en-US"/>
              <a:t>:// connector, it's usually "error(null"). This can mean anything, including "you don't have your proxy settings and an HTML page is coming back, which confuses our JSON parser"…the kind or problem which surface in the field.</a:t>
            </a:r>
          </a:p>
          <a:p>
            <a:endParaRPr lang="en-US"/>
          </a:p>
          <a:p>
            <a:r>
              <a:rPr lang="en-US"/>
              <a:t>Need also to highlight possibility that it's caching things client side for perf. If true, risk of consistency.</a:t>
            </a:r>
          </a:p>
        </p:txBody>
      </p:sp>
      <p:sp>
        <p:nvSpPr>
          <p:cNvPr id="4" name="Slide Number Placeholder 3"/>
          <p:cNvSpPr>
            <a:spLocks noGrp="1"/>
          </p:cNvSpPr>
          <p:nvPr>
            <p:ph type="sldNum" sz="quarter" idx="10"/>
          </p:nvPr>
        </p:nvSpPr>
        <p:spPr/>
        <p:txBody>
          <a:bodyPr/>
          <a:lstStyle/>
          <a:p>
            <a:fld id="{1677E594-4005-43F8-B8F3-453F0010D500}" type="slidenum">
              <a:rPr lang="en-US" smtClean="0"/>
              <a:t>9</a:t>
            </a:fld>
            <a:endParaRPr lang="en-US"/>
          </a:p>
        </p:txBody>
      </p:sp>
    </p:spTree>
    <p:extLst>
      <p:ext uri="{BB962C8B-B14F-4D97-AF65-F5344CB8AC3E}">
        <p14:creationId xmlns:p14="http://schemas.microsoft.com/office/powerpoint/2010/main" val="1054112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key thing to note here is that the Hadoop connector dev has been going on in sync with thee store service, with full stack regression testing going on. This increases its</a:t>
            </a:r>
          </a:p>
        </p:txBody>
      </p:sp>
      <p:sp>
        <p:nvSpPr>
          <p:cNvPr id="4" name="Slide Number Placeholder 3"/>
          <p:cNvSpPr>
            <a:spLocks noGrp="1"/>
          </p:cNvSpPr>
          <p:nvPr>
            <p:ph type="sldNum" sz="quarter" idx="10"/>
          </p:nvPr>
        </p:nvSpPr>
        <p:spPr/>
        <p:txBody>
          <a:bodyPr/>
          <a:lstStyle/>
          <a:p>
            <a:fld id="{1677E594-4005-43F8-B8F3-453F0010D500}" type="slidenum">
              <a:rPr lang="en-US" smtClean="0"/>
              <a:t>12</a:t>
            </a:fld>
            <a:endParaRPr lang="en-US"/>
          </a:p>
        </p:txBody>
      </p:sp>
    </p:spTree>
    <p:extLst>
      <p:ext uri="{BB962C8B-B14F-4D97-AF65-F5344CB8AC3E}">
        <p14:creationId xmlns:p14="http://schemas.microsoft.com/office/powerpoint/2010/main" val="302601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Details</a:t>
            </a:r>
            <a:r>
              <a:rPr lang="en-US" baseline="0"/>
              <a:t> about out-of-band, and source of truth etc.</a:t>
            </a:r>
            <a:endParaRPr lang="en-US"/>
          </a:p>
        </p:txBody>
      </p:sp>
    </p:spTree>
    <p:extLst>
      <p:ext uri="{BB962C8B-B14F-4D97-AF65-F5344CB8AC3E}">
        <p14:creationId xmlns:p14="http://schemas.microsoft.com/office/powerpoint/2010/main" val="10741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t>18</a:t>
            </a:fld>
            <a:endParaRPr lang="en-US"/>
          </a:p>
        </p:txBody>
      </p:sp>
    </p:spTree>
    <p:extLst>
      <p:ext uri="{BB962C8B-B14F-4D97-AF65-F5344CB8AC3E}">
        <p14:creationId xmlns:p14="http://schemas.microsoft.com/office/powerpoint/2010/main" val="396454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Details</a:t>
            </a:r>
            <a:r>
              <a:rPr lang="en-US" baseline="0"/>
              <a:t> about out-of-band, and source of truth etc.</a:t>
            </a:r>
            <a:endParaRPr lang="en-US"/>
          </a:p>
        </p:txBody>
      </p:sp>
    </p:spTree>
    <p:extLst>
      <p:ext uri="{BB962C8B-B14F-4D97-AF65-F5344CB8AC3E}">
        <p14:creationId xmlns:p14="http://schemas.microsoft.com/office/powerpoint/2010/main" val="265153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241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seem to be getting bug reports related to </a:t>
            </a:r>
            <a:r>
              <a:rPr lang="en-US" err="1"/>
              <a:t>distCP</a:t>
            </a:r>
            <a:r>
              <a:rPr lang="en-US"/>
              <a:t> and clouds assigned to me. This is probably a metric of (a) rising popularity and (b) performance/functionality issues</a:t>
            </a:r>
          </a:p>
          <a:p>
            <a:endParaRPr lang="en-US"/>
          </a:p>
          <a:p>
            <a:r>
              <a:rPr lang="en-US"/>
              <a:t>I've got a quick </a:t>
            </a:r>
            <a:r>
              <a:rPr lang="en-US" err="1"/>
              <a:t>PoC</a:t>
            </a:r>
            <a:r>
              <a:rPr lang="en-US"/>
              <a:t> of actually using Spark to schedule the work: you can do a basic </a:t>
            </a:r>
            <a:r>
              <a:rPr lang="en-US" err="1"/>
              <a:t>distcp</a:t>
            </a:r>
            <a:r>
              <a:rPr lang="en-US"/>
              <a:t> successor in 200 LoC by ignoring all the existing options and throttling. Tempting to use as a basis for a </a:t>
            </a:r>
            <a:r>
              <a:rPr lang="en-US" err="1"/>
              <a:t>CloudCP</a:t>
            </a:r>
            <a:r>
              <a:rPr lang="en-US"/>
              <a:t>, but as </a:t>
            </a:r>
            <a:r>
              <a:rPr lang="en-US" err="1"/>
              <a:t>distcp</a:t>
            </a:r>
            <a:r>
              <a:rPr lang="en-US"/>
              <a:t> is often used as a library for other apps, it fails to meet some core deployment needs. </a:t>
            </a:r>
          </a:p>
          <a:p>
            <a:endParaRPr lang="en-US"/>
          </a:p>
          <a:p>
            <a:r>
              <a:rPr lang="en-US"/>
              <a:t>More likely: extend </a:t>
            </a:r>
            <a:r>
              <a:rPr lang="en-US" err="1"/>
              <a:t>distcp</a:t>
            </a:r>
            <a:r>
              <a:rPr lang="en-US"/>
              <a:t> with ability to save &amp; restore (</a:t>
            </a:r>
            <a:r>
              <a:rPr lang="en-US" err="1"/>
              <a:t>src</a:t>
            </a:r>
            <a:r>
              <a:rPr lang="en-US"/>
              <a:t>, </a:t>
            </a:r>
            <a:r>
              <a:rPr lang="en-US" err="1"/>
              <a:t>dest</a:t>
            </a:r>
            <a:r>
              <a:rPr lang="en-US"/>
              <a:t>) checksums and then compare these on the next incremental update.</a:t>
            </a:r>
          </a:p>
        </p:txBody>
      </p:sp>
    </p:spTree>
    <p:extLst>
      <p:ext uri="{BB962C8B-B14F-4D97-AF65-F5344CB8AC3E}">
        <p14:creationId xmlns:p14="http://schemas.microsoft.com/office/powerpoint/2010/main" val="316197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
        <p:nvSpPr>
          <p:cNvPr id="3" name="Content Placeholder 2"/>
          <p:cNvSpPr>
            <a:spLocks noGrp="1"/>
          </p:cNvSpPr>
          <p:nvPr>
            <p:ph sz="quarter" idx="10"/>
          </p:nvPr>
        </p:nvSpPr>
        <p:spPr>
          <a:xfrm>
            <a:off x="830263" y="1794933"/>
            <a:ext cx="13190537" cy="5266266"/>
          </a:xfrm>
        </p:spPr>
        <p:txBody>
          <a:bodyPr/>
          <a:lstStyle>
            <a:lvl1pPr>
              <a:buClr>
                <a:schemeClr val="accent1"/>
              </a:buClr>
              <a:buSzPct val="110000"/>
              <a:defRPr/>
            </a:lvl1pPr>
            <a:lvl2pPr>
              <a:buClr>
                <a:schemeClr val="accent1"/>
              </a:buClr>
              <a:buSzPct val="110000"/>
              <a:defRPr/>
            </a:lvl2pPr>
            <a:lvl3pPr marL="1371600" indent="-274320">
              <a:buClr>
                <a:schemeClr val="accent1"/>
              </a:buClr>
              <a:buSzPct val="110000"/>
              <a:buFont typeface="Arial" panose="020B0604020202020204" pitchFamily="34" charset="0"/>
              <a:buChar char="•"/>
              <a:defRPr sz="2400"/>
            </a:lvl3pPr>
            <a:lvl4pPr marL="1920240" indent="-274320">
              <a:buClr>
                <a:schemeClr val="accent1"/>
              </a:buClr>
              <a:buSzPct val="110000"/>
              <a:buFont typeface="Arial" panose="020B0604020202020204" pitchFamily="34" charset="0"/>
              <a:buChar char="•"/>
              <a:defRPr sz="2400"/>
            </a:lvl4pPr>
            <a:lvl5pPr marL="2468880" indent="-274320">
              <a:buClr>
                <a:schemeClr val="accent1"/>
              </a:buClr>
              <a:buSzPct val="11000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54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2" name="Picture 1" descr="shutterstock_14341388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4630400" cy="8229600"/>
          </a:xfrm>
          <a:prstGeom prst="rect">
            <a:avLst/>
          </a:prstGeom>
        </p:spPr>
      </p:pic>
      <p:sp>
        <p:nvSpPr>
          <p:cNvPr id="8" name="Rectangle 7"/>
          <p:cNvSpPr/>
          <p:nvPr userDrawn="1"/>
        </p:nvSpPr>
        <p:spPr>
          <a:xfrm flipH="1" flipV="1">
            <a:off x="-1"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pic>
        <p:nvPicPr>
          <p:cNvPr id="9" name="Picture 2" descr="http://hortonworks.com/wp-content/uploads/2016/03/HWX-RGB-full-w-tagline.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b="11582"/>
          <a:stretch/>
        </p:blipFill>
        <p:spPr bwMode="auto">
          <a:xfrm>
            <a:off x="12597486" y="7370891"/>
            <a:ext cx="1580443" cy="56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2" name="Picture 1" descr="shutterstock_9293738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4630400" cy="8229600"/>
          </a:xfrm>
          <a:prstGeom prst="rect">
            <a:avLst/>
          </a:prstGeom>
        </p:spPr>
      </p:pic>
      <p:sp>
        <p:nvSpPr>
          <p:cNvPr id="8" name="Rectangle 7"/>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6" name="Picture 2" descr="http://hortonworks.com/wp-content/uploads/2016/03/HWX-RGB-full-w-tagline.png"/>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spTree>
    <p:extLst>
      <p:ext uri="{BB962C8B-B14F-4D97-AF65-F5344CB8AC3E}">
        <p14:creationId xmlns:p14="http://schemas.microsoft.com/office/powerpoint/2010/main" val="108026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731520" y="281835"/>
            <a:ext cx="13167360" cy="655534"/>
          </a:xfrm>
          <a:prstGeom prst="rect">
            <a:avLst/>
          </a:prstGeom>
          <a:noFill/>
          <a:ln>
            <a:noFill/>
          </a:ln>
        </p:spPr>
        <p:txBody>
          <a:bodyPr lIns="57141" tIns="57141" rIns="57141" bIns="57141" anchor="ctr" anchorCtr="0"/>
          <a:lstStyle>
            <a:lvl1pPr marL="0" marR="0" lvl="0" indent="0" algn="l" rtl="0">
              <a:lnSpc>
                <a:spcPct val="85000"/>
              </a:lnSpc>
              <a:spcBef>
                <a:spcPts val="0"/>
              </a:spcBef>
              <a:spcAft>
                <a:spcPts val="0"/>
              </a:spcAft>
              <a:buNone/>
              <a:defRPr sz="368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432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432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432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4320" b="0" i="0" u="none" strike="noStrike" cap="none">
                <a:solidFill>
                  <a:schemeClr val="dk1"/>
                </a:solidFill>
                <a:latin typeface="Arial"/>
                <a:ea typeface="Arial"/>
                <a:cs typeface="Arial"/>
                <a:sym typeface="Arial"/>
              </a:defRPr>
            </a:lvl5pPr>
            <a:lvl6pPr marL="548618" marR="0" lvl="5" indent="-2541" algn="l" rtl="0">
              <a:spcBef>
                <a:spcPts val="0"/>
              </a:spcBef>
              <a:spcAft>
                <a:spcPts val="0"/>
              </a:spcAft>
              <a:buNone/>
              <a:defRPr sz="4320" b="0" i="0" u="none" strike="noStrike" cap="none">
                <a:solidFill>
                  <a:schemeClr val="dk1"/>
                </a:solidFill>
                <a:latin typeface="Arial"/>
                <a:ea typeface="Arial"/>
                <a:cs typeface="Arial"/>
                <a:sym typeface="Arial"/>
              </a:defRPr>
            </a:lvl6pPr>
            <a:lvl7pPr marL="1097237" marR="0" lvl="6" indent="-5080" algn="l" rtl="0">
              <a:spcBef>
                <a:spcPts val="0"/>
              </a:spcBef>
              <a:spcAft>
                <a:spcPts val="0"/>
              </a:spcAft>
              <a:buNone/>
              <a:defRPr sz="4320" b="0" i="0" u="none" strike="noStrike" cap="none">
                <a:solidFill>
                  <a:schemeClr val="dk1"/>
                </a:solidFill>
                <a:latin typeface="Arial"/>
                <a:ea typeface="Arial"/>
                <a:cs typeface="Arial"/>
                <a:sym typeface="Arial"/>
              </a:defRPr>
            </a:lvl7pPr>
            <a:lvl8pPr marL="1645854" marR="0" lvl="7" indent="-7621" algn="l" rtl="0">
              <a:spcBef>
                <a:spcPts val="0"/>
              </a:spcBef>
              <a:spcAft>
                <a:spcPts val="0"/>
              </a:spcAft>
              <a:buNone/>
              <a:defRPr sz="4320" b="0" i="0" u="none" strike="noStrike" cap="none">
                <a:solidFill>
                  <a:schemeClr val="dk1"/>
                </a:solidFill>
                <a:latin typeface="Arial"/>
                <a:ea typeface="Arial"/>
                <a:cs typeface="Arial"/>
                <a:sym typeface="Arial"/>
              </a:defRPr>
            </a:lvl8pPr>
            <a:lvl9pPr marL="2194472" marR="0" lvl="8" indent="-10158" algn="l" rtl="0">
              <a:spcBef>
                <a:spcPts val="0"/>
              </a:spcBef>
              <a:spcAft>
                <a:spcPts val="0"/>
              </a:spcAft>
              <a:buNone/>
              <a:defRPr sz="432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22" name="Shape 22"/>
          <p:cNvSpPr txBox="1">
            <a:spLocks noGrp="1"/>
          </p:cNvSpPr>
          <p:nvPr>
            <p:ph type="body" idx="1"/>
          </p:nvPr>
        </p:nvSpPr>
        <p:spPr>
          <a:xfrm>
            <a:off x="731520" y="1327722"/>
            <a:ext cx="13167360" cy="583526"/>
          </a:xfrm>
          <a:prstGeom prst="rect">
            <a:avLst/>
          </a:prstGeom>
          <a:noFill/>
          <a:ln>
            <a:noFill/>
          </a:ln>
        </p:spPr>
        <p:txBody>
          <a:bodyPr lIns="57141" tIns="57141" rIns="57141" bIns="57141" anchor="t" anchorCtr="0"/>
          <a:lstStyle>
            <a:lvl1pPr marL="0" marR="0" lvl="0" indent="0" algn="l" rtl="0">
              <a:lnSpc>
                <a:spcPct val="90000"/>
              </a:lnSpc>
              <a:spcBef>
                <a:spcPts val="1651"/>
              </a:spcBef>
              <a:spcAft>
                <a:spcPts val="0"/>
              </a:spcAft>
              <a:buClr>
                <a:srgbClr val="69BE28"/>
              </a:buClr>
              <a:buFont typeface="Noto Sans Symbols"/>
              <a:buNone/>
              <a:defRPr sz="2880" b="1" i="0" u="none" strike="noStrike" cap="none">
                <a:solidFill>
                  <a:schemeClr val="dk1"/>
                </a:solidFill>
                <a:latin typeface="Arial"/>
                <a:ea typeface="Arial"/>
                <a:cs typeface="Arial"/>
                <a:sym typeface="Arial"/>
              </a:defRPr>
            </a:lvl1pPr>
            <a:lvl2pPr marL="0" marR="0" lvl="1" indent="0" algn="l" rtl="0">
              <a:lnSpc>
                <a:spcPct val="90000"/>
              </a:lnSpc>
              <a:spcBef>
                <a:spcPts val="931"/>
              </a:spcBef>
              <a:spcAft>
                <a:spcPts val="0"/>
              </a:spcAft>
              <a:buClr>
                <a:srgbClr val="1E1E1E"/>
              </a:buClr>
              <a:buFont typeface="Merriweather Sans"/>
              <a:buNone/>
              <a:defRPr sz="2400" b="0" i="0" u="none" strike="noStrike" cap="none">
                <a:solidFill>
                  <a:srgbClr val="1E1E1E"/>
                </a:solidFill>
                <a:latin typeface="Calibri"/>
                <a:ea typeface="Calibri"/>
                <a:cs typeface="Calibri"/>
                <a:sym typeface="Calibri"/>
              </a:defRPr>
            </a:lvl2pPr>
            <a:lvl3pPr marL="200018" marR="0" lvl="2" indent="-62862" algn="l" rtl="0">
              <a:spcBef>
                <a:spcPts val="931"/>
              </a:spcBef>
              <a:spcAft>
                <a:spcPts val="0"/>
              </a:spcAft>
              <a:buClr>
                <a:schemeClr val="accent1"/>
              </a:buClr>
              <a:buSzPct val="98181"/>
              <a:buFont typeface="Arial"/>
              <a:buChar char="•"/>
              <a:defRPr sz="2240" b="0" i="0" u="none" strike="noStrike" cap="none">
                <a:solidFill>
                  <a:srgbClr val="1E1E1E"/>
                </a:solidFill>
                <a:latin typeface="Calibri"/>
                <a:ea typeface="Calibri"/>
                <a:cs typeface="Calibri"/>
                <a:sym typeface="Calibri"/>
              </a:defRPr>
            </a:lvl3pPr>
            <a:lvl4pPr marL="476230" marR="0" lvl="3" indent="-87626" algn="l" rtl="0">
              <a:spcBef>
                <a:spcPts val="931"/>
              </a:spcBef>
              <a:spcAft>
                <a:spcPts val="0"/>
              </a:spcAft>
              <a:buClr>
                <a:srgbClr val="1E1E1E"/>
              </a:buClr>
              <a:buSzPct val="101052"/>
              <a:buFont typeface="Arial"/>
              <a:buChar char="–"/>
              <a:defRPr sz="1920" b="0" i="0" u="none" strike="noStrike" cap="none">
                <a:solidFill>
                  <a:srgbClr val="1E1E1E"/>
                </a:solidFill>
                <a:latin typeface="Calibri"/>
                <a:ea typeface="Calibri"/>
                <a:cs typeface="Calibri"/>
                <a:sym typeface="Calibri"/>
              </a:defRPr>
            </a:lvl4pPr>
            <a:lvl5pPr marL="752446" marR="0" lvl="4" indent="-112392" algn="l" rtl="0">
              <a:spcBef>
                <a:spcPts val="931"/>
              </a:spcBef>
              <a:spcAft>
                <a:spcPts val="0"/>
              </a:spcAft>
              <a:buClr>
                <a:srgbClr val="1E1E1E"/>
              </a:buClr>
              <a:buSzPct val="98823"/>
              <a:buFont typeface="Merriweather Sans"/>
              <a:buChar char="-"/>
              <a:defRPr sz="1600" b="0" i="0" u="none" strike="noStrike" cap="none">
                <a:solidFill>
                  <a:srgbClr val="1E1E1E"/>
                </a:solidFill>
                <a:latin typeface="Calibri"/>
                <a:ea typeface="Calibri"/>
                <a:cs typeface="Calibri"/>
                <a:sym typeface="Calibri"/>
              </a:defRPr>
            </a:lvl5pPr>
            <a:lvl6pPr marL="3017398" marR="0" lvl="5" indent="-121915"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566016" marR="0" lvl="6" indent="-124454"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114637" marR="0" lvl="7" indent="-126995"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4663254" marR="0" lvl="8" indent="-129534"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37038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841249" y="1745382"/>
            <a:ext cx="13398366" cy="5852158"/>
          </a:xfrm>
        </p:spPr>
        <p:txBody>
          <a:bodyPr/>
          <a:lstStyle>
            <a:lvl1pPr marL="571501" indent="-429261">
              <a:tabLst/>
              <a:defRPr/>
            </a:lvl1pPr>
            <a:lvl2pPr>
              <a:defRPr sz="288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259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roduction Code">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841493" y="681634"/>
            <a:ext cx="13167360" cy="470880"/>
          </a:xfrm>
          <a:prstGeom prst="rect">
            <a:avLst/>
          </a:prstGeom>
          <a:noFill/>
          <a:ln>
            <a:noFill/>
          </a:ln>
        </p:spPr>
        <p:txBody>
          <a:bodyPr lIns="57150" tIns="57150" rIns="57150" bIns="57150" anchor="ctr" anchorCtr="0"/>
          <a:lstStyle>
            <a:lvl1pPr marL="0" marR="0" lvl="0" indent="0" algn="l" rtl="0">
              <a:lnSpc>
                <a:spcPct val="85000"/>
              </a:lnSpc>
              <a:spcBef>
                <a:spcPts val="0"/>
              </a:spcBef>
              <a:spcAft>
                <a:spcPts val="0"/>
              </a:spcAft>
              <a:buNone/>
              <a:defRPr sz="3680" b="1" i="0" u="none" strike="noStrike" cap="none">
                <a:solidFill>
                  <a:schemeClr val="dk1"/>
                </a:solidFill>
                <a:latin typeface="Calibri"/>
                <a:ea typeface="Calibri"/>
                <a:cs typeface="Calibri"/>
                <a:sym typeface="Calibri"/>
              </a:defRPr>
            </a:lvl1pPr>
            <a:lvl2pPr marL="0" marR="0" lvl="1" indent="0" algn="l" rtl="0">
              <a:spcBef>
                <a:spcPts val="0"/>
              </a:spcBef>
              <a:spcAft>
                <a:spcPts val="0"/>
              </a:spcAft>
              <a:buNone/>
              <a:defRPr sz="432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432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432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4320" b="0" i="0" u="none" strike="noStrike" cap="none">
                <a:solidFill>
                  <a:schemeClr val="dk1"/>
                </a:solidFill>
                <a:latin typeface="Arial"/>
                <a:ea typeface="Arial"/>
                <a:cs typeface="Arial"/>
                <a:sym typeface="Arial"/>
              </a:defRPr>
            </a:lvl5pPr>
            <a:lvl6pPr marL="548640" marR="0" lvl="5" indent="0" algn="l" rtl="0">
              <a:spcBef>
                <a:spcPts val="0"/>
              </a:spcBef>
              <a:spcAft>
                <a:spcPts val="0"/>
              </a:spcAft>
              <a:buNone/>
              <a:defRPr sz="4320" b="0" i="0" u="none" strike="noStrike" cap="none">
                <a:solidFill>
                  <a:schemeClr val="dk1"/>
                </a:solidFill>
                <a:latin typeface="Arial"/>
                <a:ea typeface="Arial"/>
                <a:cs typeface="Arial"/>
                <a:sym typeface="Arial"/>
              </a:defRPr>
            </a:lvl6pPr>
            <a:lvl7pPr marL="1097280" marR="0" lvl="6" indent="0" algn="l" rtl="0">
              <a:spcBef>
                <a:spcPts val="0"/>
              </a:spcBef>
              <a:spcAft>
                <a:spcPts val="0"/>
              </a:spcAft>
              <a:buNone/>
              <a:defRPr sz="4320" b="0" i="0" u="none" strike="noStrike" cap="none">
                <a:solidFill>
                  <a:schemeClr val="dk1"/>
                </a:solidFill>
                <a:latin typeface="Arial"/>
                <a:ea typeface="Arial"/>
                <a:cs typeface="Arial"/>
                <a:sym typeface="Arial"/>
              </a:defRPr>
            </a:lvl7pPr>
            <a:lvl8pPr marL="1645920" marR="0" lvl="7" indent="0" algn="l" rtl="0">
              <a:spcBef>
                <a:spcPts val="0"/>
              </a:spcBef>
              <a:spcAft>
                <a:spcPts val="0"/>
              </a:spcAft>
              <a:buNone/>
              <a:defRPr sz="4320" b="0" i="0" u="none" strike="noStrike" cap="none">
                <a:solidFill>
                  <a:schemeClr val="dk1"/>
                </a:solidFill>
                <a:latin typeface="Arial"/>
                <a:ea typeface="Arial"/>
                <a:cs typeface="Arial"/>
                <a:sym typeface="Arial"/>
              </a:defRPr>
            </a:lvl8pPr>
            <a:lvl9pPr marL="2194560" marR="0" lvl="8" indent="0" algn="l" rtl="0">
              <a:spcBef>
                <a:spcPts val="0"/>
              </a:spcBef>
              <a:spcAft>
                <a:spcPts val="0"/>
              </a:spcAft>
              <a:buNone/>
              <a:defRPr sz="4320" b="0" i="0" u="none" strike="noStrike" cap="none">
                <a:solidFill>
                  <a:schemeClr val="dk1"/>
                </a:solidFill>
                <a:latin typeface="Arial"/>
                <a:ea typeface="Arial"/>
                <a:cs typeface="Arial"/>
                <a:sym typeface="Arial"/>
              </a:defRPr>
            </a:lvl9pPr>
          </a:lstStyle>
          <a:p>
            <a:r>
              <a:rPr lang="en-US" dirty="0"/>
              <a:t>Click to edit Master title style</a:t>
            </a:r>
            <a:endParaRPr dirty="0"/>
          </a:p>
        </p:txBody>
      </p:sp>
      <p:sp>
        <p:nvSpPr>
          <p:cNvPr id="68" name="Shape 68"/>
          <p:cNvSpPr txBox="1">
            <a:spLocks noGrp="1"/>
          </p:cNvSpPr>
          <p:nvPr>
            <p:ph type="body" idx="1"/>
          </p:nvPr>
        </p:nvSpPr>
        <p:spPr>
          <a:xfrm>
            <a:off x="841493" y="1326945"/>
            <a:ext cx="13167360" cy="5895154"/>
          </a:xfrm>
          <a:prstGeom prst="rect">
            <a:avLst/>
          </a:prstGeom>
          <a:noFill/>
          <a:ln>
            <a:noFill/>
          </a:ln>
        </p:spPr>
        <p:txBody>
          <a:bodyPr lIns="57150" tIns="57150" rIns="57150" bIns="57150" anchor="t" anchorCtr="0"/>
          <a:lstStyle>
            <a:lvl1pPr marL="142240" marR="0" lvl="0" indent="0" algn="l" rtl="0">
              <a:lnSpc>
                <a:spcPct val="90000"/>
              </a:lnSpc>
              <a:spcBef>
                <a:spcPts val="0"/>
              </a:spcBef>
              <a:spcAft>
                <a:spcPts val="0"/>
              </a:spcAft>
              <a:buClr>
                <a:schemeClr val="accent1"/>
              </a:buClr>
              <a:buSzPct val="72222"/>
              <a:buFont typeface="Noto Sans Symbols"/>
              <a:buNone/>
              <a:defRPr sz="2240" b="0" i="0" u="none" strike="noStrike" cap="none">
                <a:solidFill>
                  <a:schemeClr val="dk1"/>
                </a:solidFill>
                <a:latin typeface="Consolas" charset="0"/>
                <a:ea typeface="Consolas" charset="0"/>
                <a:cs typeface="Consolas" charset="0"/>
                <a:sym typeface="Calibri"/>
              </a:defRPr>
            </a:lvl1pPr>
            <a:lvl2pPr marL="894080" marR="0" lvl="1" indent="-203200" algn="l" rtl="0">
              <a:lnSpc>
                <a:spcPct val="90000"/>
              </a:lnSpc>
              <a:spcBef>
                <a:spcPts val="64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381760" marR="0" lvl="2" indent="-101600" algn="l" rtl="0">
              <a:spcBef>
                <a:spcPts val="640"/>
              </a:spcBef>
              <a:spcAft>
                <a:spcPts val="0"/>
              </a:spcAft>
              <a:buClr>
                <a:schemeClr val="dk1"/>
              </a:buClr>
              <a:buSzPct val="100000"/>
              <a:buFont typeface="Arial"/>
              <a:buChar char="•"/>
              <a:defRPr sz="2880" b="0" i="0" u="none" strike="noStrike" cap="none">
                <a:solidFill>
                  <a:schemeClr val="dk1"/>
                </a:solidFill>
                <a:latin typeface="Calibri"/>
                <a:ea typeface="Calibri"/>
                <a:cs typeface="Calibri"/>
                <a:sym typeface="Calibri"/>
              </a:defRPr>
            </a:lvl3pPr>
            <a:lvl4pPr marL="1930400" marR="0" lvl="3" indent="-121920" algn="l" rtl="0">
              <a:spcBef>
                <a:spcPts val="640"/>
              </a:spcBef>
              <a:spcAft>
                <a:spcPts val="0"/>
              </a:spcAft>
              <a:buClr>
                <a:schemeClr val="dk1"/>
              </a:buClr>
              <a:buSzPct val="100000"/>
              <a:buFont typeface="Arial"/>
              <a:buChar char="–"/>
              <a:defRPr sz="2880" b="0" i="0" u="none" strike="noStrike" cap="none">
                <a:solidFill>
                  <a:schemeClr val="dk1"/>
                </a:solidFill>
                <a:latin typeface="Calibri"/>
                <a:ea typeface="Calibri"/>
                <a:cs typeface="Calibri"/>
                <a:sym typeface="Calibri"/>
              </a:defRPr>
            </a:lvl4pPr>
            <a:lvl5pPr marL="2479040" marR="0" lvl="4" indent="-121920" algn="l" rtl="0">
              <a:spcBef>
                <a:spcPts val="640"/>
              </a:spcBef>
              <a:spcAft>
                <a:spcPts val="0"/>
              </a:spcAft>
              <a:buClr>
                <a:schemeClr val="dk1"/>
              </a:buClr>
              <a:buSzPct val="100000"/>
              <a:buFont typeface="Arial"/>
              <a:buChar char="»"/>
              <a:defRPr sz="2880" b="0" i="0" u="none" strike="noStrike" cap="none">
                <a:solidFill>
                  <a:schemeClr val="dk1"/>
                </a:solidFill>
                <a:latin typeface="Calibri"/>
                <a:ea typeface="Calibri"/>
                <a:cs typeface="Calibri"/>
                <a:sym typeface="Calibri"/>
              </a:defRPr>
            </a:lvl5pPr>
            <a:lvl6pPr marL="3027680" marR="0" lvl="5" indent="-12192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576320" marR="0" lvl="6" indent="-14224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124960" marR="0" lvl="7" indent="-14224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4673600" marR="0" lvl="8" indent="-14224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pPr lvl="0"/>
            <a:r>
              <a:rPr lang="en-US" dirty="0"/>
              <a:t>Click to edit Master text styles</a:t>
            </a:r>
          </a:p>
        </p:txBody>
      </p:sp>
    </p:spTree>
    <p:extLst>
      <p:ext uri="{BB962C8B-B14F-4D97-AF65-F5344CB8AC3E}">
        <p14:creationId xmlns:p14="http://schemas.microsoft.com/office/powerpoint/2010/main" val="252716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41493" y="2305050"/>
            <a:ext cx="6400800" cy="4682346"/>
          </a:xfrm>
          <a:prstGeom prst="rect">
            <a:avLst/>
          </a:prstGeom>
        </p:spPr>
        <p:txBody>
          <a:bodyPr lIns="0" tIns="0" bIns="0">
            <a:noAutofit/>
          </a:bodyPr>
          <a:lstStyle>
            <a:lvl1pPr marL="411480" indent="-411480">
              <a:lnSpc>
                <a:spcPct val="90000"/>
              </a:lnSpc>
              <a:spcBef>
                <a:spcPts val="1800"/>
              </a:spcBef>
              <a:buClr>
                <a:schemeClr val="accent1"/>
              </a:buClr>
              <a:buSzPct val="110000"/>
              <a:buFont typeface="Arial" panose="020B0604020202020204" pitchFamily="34" charset="0"/>
              <a:buChar char="•"/>
              <a:defRPr sz="2800"/>
            </a:lvl1pPr>
            <a:lvl2pPr marL="891540" indent="-342900">
              <a:lnSpc>
                <a:spcPct val="90000"/>
              </a:lnSpc>
              <a:spcBef>
                <a:spcPts val="600"/>
              </a:spcBef>
              <a:buClr>
                <a:schemeClr val="accent1"/>
              </a:buClr>
              <a:buSzPct val="110000"/>
              <a:buFont typeface="Arial" panose="020B0604020202020204" pitchFamily="34" charset="0"/>
              <a:buChar char="•"/>
              <a:defRPr sz="2400"/>
            </a:lvl2pPr>
            <a:lvl3pPr>
              <a:defRPr sz="2800"/>
            </a:lvl3pPr>
            <a:lvl4pPr>
              <a:defRPr sz="2800"/>
            </a:lvl4pPr>
            <a:lvl5pPr>
              <a:defRPr sz="2800"/>
            </a:lvl5pPr>
          </a:lstStyle>
          <a:p>
            <a:pPr lvl="0"/>
            <a:r>
              <a:rPr lang="en-US"/>
              <a:t>Edit Master text styles</a:t>
            </a:r>
          </a:p>
          <a:p>
            <a:pPr lvl="1"/>
            <a:r>
              <a:rPr lang="en-US"/>
              <a:t>Second level</a:t>
            </a:r>
          </a:p>
        </p:txBody>
      </p:sp>
      <p:sp>
        <p:nvSpPr>
          <p:cNvPr id="6" name="Content Placeholder 5"/>
          <p:cNvSpPr>
            <a:spLocks noGrp="1"/>
          </p:cNvSpPr>
          <p:nvPr>
            <p:ph sz="quarter" idx="11"/>
          </p:nvPr>
        </p:nvSpPr>
        <p:spPr>
          <a:xfrm>
            <a:off x="7608054" y="2305050"/>
            <a:ext cx="6400800" cy="4682346"/>
          </a:xfrm>
          <a:prstGeom prst="rect">
            <a:avLst/>
          </a:prstGeom>
        </p:spPr>
        <p:txBody>
          <a:bodyPr lIns="0" tIns="0" bIns="0">
            <a:noAutofit/>
          </a:bodyPr>
          <a:lstStyle>
            <a:lvl1pPr marL="411480" indent="-411480">
              <a:lnSpc>
                <a:spcPct val="90000"/>
              </a:lnSpc>
              <a:spcBef>
                <a:spcPts val="1800"/>
              </a:spcBef>
              <a:buClr>
                <a:schemeClr val="accent1"/>
              </a:buClr>
              <a:buSzPct val="110000"/>
              <a:buFont typeface="Arial" panose="020B0604020202020204" pitchFamily="34" charset="0"/>
              <a:buChar char="•"/>
              <a:defRPr sz="2800"/>
            </a:lvl1pPr>
            <a:lvl2pPr marL="891540" indent="-342900">
              <a:lnSpc>
                <a:spcPct val="90000"/>
              </a:lnSpc>
              <a:spcBef>
                <a:spcPts val="600"/>
              </a:spcBef>
              <a:buClr>
                <a:schemeClr val="accent1"/>
              </a:buClr>
              <a:buSzPct val="110000"/>
              <a:buFont typeface="Arial" panose="020B0604020202020204" pitchFamily="34" charset="0"/>
              <a:buChar char="•"/>
              <a:defRPr sz="2400"/>
            </a:lvl2pPr>
            <a:lvl3pPr>
              <a:defRPr sz="2800"/>
            </a:lvl3pPr>
            <a:lvl4pPr>
              <a:defRPr sz="2800"/>
            </a:lvl4pPr>
            <a:lvl5pPr>
              <a:defRPr sz="2800"/>
            </a:lvl5pPr>
          </a:lstStyle>
          <a:p>
            <a:pPr lvl="0"/>
            <a:r>
              <a:rPr lang="en-US"/>
              <a:t>Edit Master text styles</a:t>
            </a:r>
          </a:p>
          <a:p>
            <a:pPr lvl="1"/>
            <a:r>
              <a:rPr lang="en-US"/>
              <a:t>Second level</a:t>
            </a:r>
          </a:p>
        </p:txBody>
      </p:sp>
      <p:sp>
        <p:nvSpPr>
          <p:cNvPr id="3" name="Content Placeholder 2"/>
          <p:cNvSpPr>
            <a:spLocks noGrp="1"/>
          </p:cNvSpPr>
          <p:nvPr>
            <p:ph sz="quarter" idx="12"/>
          </p:nvPr>
        </p:nvSpPr>
        <p:spPr>
          <a:xfrm>
            <a:off x="841493" y="1805446"/>
            <a:ext cx="6400800" cy="366254"/>
          </a:xfrm>
        </p:spPr>
        <p:txBody>
          <a:bodyPr tIns="0" bIns="0" anchor="b" anchorCtr="0">
            <a:noAutofit/>
          </a:bodyPr>
          <a:lstStyle>
            <a:lvl1pPr marL="0" indent="0">
              <a:lnSpc>
                <a:spcPct val="85000"/>
              </a:lnSpc>
              <a:spcBef>
                <a:spcPts val="1200"/>
              </a:spcBef>
              <a:buNone/>
              <a:defRPr b="1">
                <a:solidFill>
                  <a:srgbClr val="3FAE2A"/>
                </a:solidFill>
              </a:defRPr>
            </a:lvl1pPr>
          </a:lstStyle>
          <a:p>
            <a:pPr lvl="0"/>
            <a:r>
              <a:rPr lang="en-US"/>
              <a:t>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noAutofit/>
          </a:bodyPr>
          <a:lstStyle>
            <a:lvl1pPr marL="0" indent="0">
              <a:lnSpc>
                <a:spcPct val="85000"/>
              </a:lnSpc>
              <a:buNone/>
              <a:defRPr b="1">
                <a:solidFill>
                  <a:srgbClr val="3FAE2A"/>
                </a:solidFill>
              </a:defRPr>
            </a:lvl1pPr>
          </a:lstStyle>
          <a:p>
            <a:pPr lvl="0"/>
            <a:r>
              <a:rPr lang="en-US"/>
              <a:t>Edit Master text styles</a:t>
            </a:r>
          </a:p>
        </p:txBody>
      </p:sp>
      <p:sp>
        <p:nvSpPr>
          <p:cNvPr id="8"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Tree>
    <p:extLst>
      <p:ext uri="{BB962C8B-B14F-4D97-AF65-F5344CB8AC3E}">
        <p14:creationId xmlns:p14="http://schemas.microsoft.com/office/powerpoint/2010/main" val="299304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14630401"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flipH="1" flipV="1">
            <a:off x="0" y="-13957"/>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2"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a:t>Click to edit Master title style</a:t>
            </a:r>
            <a:endParaRPr lang="en-US" dirty="0"/>
          </a:p>
        </p:txBody>
      </p:sp>
      <p:sp>
        <p:nvSpPr>
          <p:cNvPr id="15"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Tree>
    <p:extLst>
      <p:ext uri="{BB962C8B-B14F-4D97-AF65-F5344CB8AC3E}">
        <p14:creationId xmlns:p14="http://schemas.microsoft.com/office/powerpoint/2010/main" val="25032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offset_comp_30315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4" y="-1"/>
            <a:ext cx="14624496" cy="8234835"/>
          </a:xfrm>
          <a:prstGeom prst="rect">
            <a:avLst/>
          </a:prstGeom>
        </p:spPr>
      </p:pic>
      <p:sp>
        <p:nvSpPr>
          <p:cNvPr id="4" name="Rectangle 3"/>
          <p:cNvSpPr/>
          <p:nvPr userDrawn="1"/>
        </p:nvSpPr>
        <p:spPr>
          <a:xfrm flipH="1" flipV="1">
            <a:off x="0"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6"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a:t>Click to edit Master title style</a:t>
            </a:r>
            <a:endParaRPr lang="en-US" dirty="0"/>
          </a:p>
        </p:txBody>
      </p:sp>
      <p:sp>
        <p:nvSpPr>
          <p:cNvPr id="7"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Tree>
    <p:extLst>
      <p:ext uri="{BB962C8B-B14F-4D97-AF65-F5344CB8AC3E}">
        <p14:creationId xmlns:p14="http://schemas.microsoft.com/office/powerpoint/2010/main" val="169627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iStock-63910956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4630400" cy="8229600"/>
          </a:xfrm>
          <a:prstGeom prst="rect">
            <a:avLst/>
          </a:prstGeom>
        </p:spPr>
      </p:pic>
      <p:sp>
        <p:nvSpPr>
          <p:cNvPr id="4" name="Rectangle 3"/>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6"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a:t>Click to edit Master title style</a:t>
            </a:r>
            <a:endParaRPr lang="en-US" dirty="0"/>
          </a:p>
        </p:txBody>
      </p:sp>
      <p:sp>
        <p:nvSpPr>
          <p:cNvPr id="7"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Tree>
    <p:extLst>
      <p:ext uri="{BB962C8B-B14F-4D97-AF65-F5344CB8AC3E}">
        <p14:creationId xmlns:p14="http://schemas.microsoft.com/office/powerpoint/2010/main" val="37061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descr="iStock-52215285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4630400" cy="8229600"/>
          </a:xfrm>
          <a:prstGeom prst="rect">
            <a:avLst/>
          </a:prstGeom>
        </p:spPr>
      </p:pic>
      <p:sp>
        <p:nvSpPr>
          <p:cNvPr id="9" name="Rectangle 8"/>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11"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a:t>Click to edit Master title style</a:t>
            </a:r>
            <a:endParaRPr lang="en-US" dirty="0"/>
          </a:p>
        </p:txBody>
      </p:sp>
      <p:sp>
        <p:nvSpPr>
          <p:cNvPr id="12"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Tree>
    <p:extLst>
      <p:ext uri="{BB962C8B-B14F-4D97-AF65-F5344CB8AC3E}">
        <p14:creationId xmlns:p14="http://schemas.microsoft.com/office/powerpoint/2010/main" val="11395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Header 1">
    <p:spTree>
      <p:nvGrpSpPr>
        <p:cNvPr id="1" name=""/>
        <p:cNvGrpSpPr/>
        <p:nvPr/>
      </p:nvGrpSpPr>
      <p:grpSpPr>
        <a:xfrm>
          <a:off x="0" y="0"/>
          <a:ext cx="0" cy="0"/>
          <a:chOff x="0" y="0"/>
          <a:chExt cx="0" cy="0"/>
        </a:xfrm>
      </p:grpSpPr>
      <p:pic>
        <p:nvPicPr>
          <p:cNvPr id="2" name="Picture 1" descr="iStock-52547443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8" name="Rectangle 7"/>
          <p:cNvSpPr/>
          <p:nvPr userDrawn="1"/>
        </p:nvSpPr>
        <p:spPr>
          <a:xfrm flipH="1" flipV="1">
            <a:off x="-1"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pic>
        <p:nvPicPr>
          <p:cNvPr id="6" name="Picture 2" descr="http://hortonworks.com/wp-content/uploads/2016/03/HWX-RGB-full-w-tagline.png"/>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spTree>
    <p:extLst>
      <p:ext uri="{BB962C8B-B14F-4D97-AF65-F5344CB8AC3E}">
        <p14:creationId xmlns:p14="http://schemas.microsoft.com/office/powerpoint/2010/main" val="29097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2" name="Picture 11" descr="iStock-51673032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11" name="Rectangle 10"/>
          <p:cNvSpPr/>
          <p:nvPr userDrawn="1"/>
        </p:nvSpPr>
        <p:spPr>
          <a:xfrm flipH="1" flipV="1">
            <a:off x="-1"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a:solidFill>
                <a:srgbClr val="3B8640"/>
              </a:solidFill>
            </a:endParaRPr>
          </a:p>
        </p:txBody>
      </p:sp>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pic>
        <p:nvPicPr>
          <p:cNvPr id="2" name="Picture 1" descr="HWX-RGB-full_reverse.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600432" y="7369477"/>
            <a:ext cx="1613855" cy="566928"/>
          </a:xfrm>
          <a:prstGeom prst="rect">
            <a:avLst/>
          </a:prstGeom>
        </p:spPr>
      </p:pic>
    </p:spTree>
    <p:extLst>
      <p:ext uri="{BB962C8B-B14F-4D97-AF65-F5344CB8AC3E}">
        <p14:creationId xmlns:p14="http://schemas.microsoft.com/office/powerpoint/2010/main" val="291371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Picture 2" descr="http://hortonworks.com/wp-content/uploads/2016/03/HWX-RGB-full-w-tagline.png"/>
          <p:cNvPicPr>
            <a:picLocks noChangeAspect="1" noChangeArrowheads="1"/>
          </p:cNvPicPr>
          <p:nvPr userDrawn="1"/>
        </p:nvPicPr>
        <p:blipFill rotWithShape="1">
          <a:blip r:embed="rId16" cstate="screen">
            <a:extLst>
              <a:ext uri="{28A0092B-C50C-407E-A947-70E740481C1C}">
                <a14:useLocalDpi xmlns:a14="http://schemas.microsoft.com/office/drawing/2010/main"/>
              </a:ext>
            </a:extLst>
          </a:blip>
          <a:srcRect b="11582"/>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841248" y="1746504"/>
            <a:ext cx="13166725" cy="5382429"/>
          </a:xfrm>
          <a:prstGeom prst="rect">
            <a:avLst/>
          </a:prstGeom>
        </p:spPr>
        <p:txBody>
          <a:bodyPr vert="horz" lIns="0" tIns="0" rIns="0" bIns="0" rtlCol="0">
            <a:noAutofit/>
          </a:bodyPr>
          <a:lstStyle/>
          <a:p>
            <a:pPr lvl="0"/>
            <a:r>
              <a:rPr lang="en-US" dirty="0"/>
              <a:t>Click to edit Master text styles</a:t>
            </a:r>
          </a:p>
          <a:p>
            <a:pPr lvl="1"/>
            <a:r>
              <a:rPr lang="en-US" dirty="0"/>
              <a:t>Second level</a:t>
            </a:r>
          </a:p>
        </p:txBody>
      </p:sp>
      <p:sp>
        <p:nvSpPr>
          <p:cNvPr id="2" name="Title Placeholder 1"/>
          <p:cNvSpPr>
            <a:spLocks noGrp="1"/>
          </p:cNvSpPr>
          <p:nvPr>
            <p:ph type="title"/>
          </p:nvPr>
        </p:nvSpPr>
        <p:spPr>
          <a:xfrm>
            <a:off x="841248" y="287867"/>
            <a:ext cx="13166725" cy="1049866"/>
          </a:xfrm>
          <a:prstGeom prst="rect">
            <a:avLst/>
          </a:prstGeom>
        </p:spPr>
        <p:txBody>
          <a:bodyPr vert="horz" lIns="0" tIns="0" rIns="0" bIns="0" rtlCol="0" anchor="b" anchorCtr="0">
            <a:noAutofit/>
          </a:bodyPr>
          <a:lstStyle/>
          <a:p>
            <a:r>
              <a:rPr lang="en-US"/>
              <a:t>Click to edit Master title style</a:t>
            </a:r>
            <a:endParaRPr lang="en-US" dirty="0"/>
          </a:p>
        </p:txBody>
      </p:sp>
      <p:sp>
        <p:nvSpPr>
          <p:cNvPr id="9" name="TextBox 8"/>
          <p:cNvSpPr txBox="1"/>
          <p:nvPr/>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a:solidFill>
                <a:schemeClr val="accent4">
                  <a:lumMod val="50000"/>
                </a:schemeClr>
              </a:solidFill>
            </a:endParaRPr>
          </a:p>
        </p:txBody>
      </p:sp>
      <p:sp>
        <p:nvSpPr>
          <p:cNvPr id="10" name="TextBox 9"/>
          <p:cNvSpPr txBox="1"/>
          <p:nvPr/>
        </p:nvSpPr>
        <p:spPr>
          <a:xfrm>
            <a:off x="1295400" y="7771768"/>
            <a:ext cx="2916326" cy="166199"/>
          </a:xfrm>
          <a:prstGeom prst="rect">
            <a:avLst/>
          </a:prstGeom>
        </p:spPr>
        <p:txBody>
          <a:bodyPr wrap="none" lIns="0" tIns="0" rIns="0" bIns="0">
            <a:spAutoFit/>
          </a:bodyPr>
          <a:lstStyle/>
          <a:p>
            <a:pPr>
              <a:spcBef>
                <a:spcPts val="0"/>
              </a:spcBef>
              <a:buFont typeface="Arial"/>
              <a:buNone/>
              <a:defRPr/>
            </a:pPr>
            <a:r>
              <a:rPr lang="en-US" sz="1080">
                <a:solidFill>
                  <a:schemeClr val="accent4">
                    <a:lumMod val="50000"/>
                  </a:schemeClr>
                </a:solidFill>
                <a:latin typeface="+mn-lt"/>
                <a:ea typeface="ヒラギノ角ゴ Pro W3" charset="-128"/>
                <a:cs typeface="ヒラギノ角ゴ Pro W3" charset="-128"/>
              </a:rPr>
              <a:t>©</a:t>
            </a:r>
            <a:r>
              <a:rPr lang="en-US" sz="1080" baseline="0">
                <a:solidFill>
                  <a:schemeClr val="accent4">
                    <a:lumMod val="50000"/>
                  </a:schemeClr>
                </a:solidFill>
                <a:latin typeface="+mn-lt"/>
                <a:ea typeface="ヒラギノ角ゴ Pro W3" charset="-128"/>
                <a:cs typeface="ヒラギノ角ゴ Pro W3" charset="-128"/>
              </a:rPr>
              <a:t> Hortonworks </a:t>
            </a:r>
            <a:r>
              <a:rPr lang="en-US" sz="1080">
                <a:solidFill>
                  <a:schemeClr val="accent4">
                    <a:lumMod val="50000"/>
                  </a:schemeClr>
                </a:solidFill>
                <a:latin typeface="+mn-lt"/>
                <a:ea typeface="ヒラギノ角ゴ Pro W3" charset="-128"/>
                <a:cs typeface="ヒラギノ角ゴ Pro W3" charset="-128"/>
              </a:rPr>
              <a:t>Inc. 2011–2018. 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92" r:id="rId1"/>
    <p:sldLayoutId id="2147483784" r:id="rId2"/>
    <p:sldLayoutId id="2147483804" r:id="rId3"/>
    <p:sldLayoutId id="2147483817" r:id="rId4"/>
    <p:sldLayoutId id="2147483823" r:id="rId5"/>
    <p:sldLayoutId id="2147483824" r:id="rId6"/>
    <p:sldLayoutId id="2147483821" r:id="rId7"/>
    <p:sldLayoutId id="2147483809" r:id="rId8"/>
    <p:sldLayoutId id="2147483818" r:id="rId9"/>
    <p:sldLayoutId id="2147483819" r:id="rId10"/>
    <p:sldLayoutId id="2147483820" r:id="rId11"/>
    <p:sldLayoutId id="2147483826" r:id="rId12"/>
    <p:sldLayoutId id="2147483827" r:id="rId13"/>
    <p:sldLayoutId id="214748382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Cloud Storage:</a:t>
            </a:r>
            <a:br>
              <a:rPr lang="en-US" dirty="0"/>
            </a:br>
            <a:r>
              <a:rPr lang="en-US" dirty="0"/>
              <a:t>PUT is the new rename()</a:t>
            </a:r>
          </a:p>
        </p:txBody>
      </p:sp>
      <p:sp>
        <p:nvSpPr>
          <p:cNvPr id="10" name="Text Placeholder 9"/>
          <p:cNvSpPr>
            <a:spLocks noGrp="1"/>
          </p:cNvSpPr>
          <p:nvPr>
            <p:ph type="body" sz="quarter" idx="10"/>
          </p:nvPr>
        </p:nvSpPr>
        <p:spPr>
          <a:xfrm>
            <a:off x="850900" y="6103937"/>
            <a:ext cx="4206009" cy="1890136"/>
          </a:xfrm>
        </p:spPr>
        <p:txBody>
          <a:bodyPr/>
          <a:lstStyle/>
          <a:p>
            <a:pPr>
              <a:spcBef>
                <a:spcPts val="0"/>
              </a:spcBef>
              <a:buClr>
                <a:schemeClr val="dk1"/>
              </a:buClr>
              <a:buSzPct val="47826"/>
            </a:pPr>
            <a:r>
              <a:rPr lang="en-US" dirty="0"/>
              <a:t>Steve Loughran</a:t>
            </a:r>
            <a:br>
              <a:rPr lang="en-US" dirty="0"/>
            </a:br>
            <a:r>
              <a:rPr lang="en-US" dirty="0"/>
              <a:t>Hortonworks R&amp;D</a:t>
            </a:r>
          </a:p>
          <a:p>
            <a:r>
              <a:rPr lang="en-US" dirty="0"/>
              <a:t>stevel@hortonworks.com</a:t>
            </a:r>
          </a:p>
          <a:p>
            <a:r>
              <a:rPr lang="en-US" dirty="0"/>
              <a:t>June 2018</a:t>
            </a:r>
          </a:p>
        </p:txBody>
      </p:sp>
      <p:sp>
        <p:nvSpPr>
          <p:cNvPr id="16" name="Text Placeholder 5"/>
          <p:cNvSpPr txBox="1">
            <a:spLocks/>
          </p:cNvSpPr>
          <p:nvPr/>
        </p:nvSpPr>
        <p:spPr>
          <a:xfrm>
            <a:off x="652693" y="6500022"/>
            <a:ext cx="8320825" cy="1231264"/>
          </a:xfrm>
          <a:prstGeom prst="rect">
            <a:avLst/>
          </a:prstGeom>
        </p:spPr>
        <p:txBody>
          <a:bodyPr vert="horz" lIns="0" tIns="0" rIns="0" bIns="0" anchor="t"/>
          <a:lstStyle>
            <a:lvl1pPr marL="0" indent="0" algn="l" defTabSz="548640" rtl="0" eaLnBrk="1" fontAlgn="base" hangingPunct="1">
              <a:lnSpc>
                <a:spcPct val="90000"/>
              </a:lnSpc>
              <a:spcBef>
                <a:spcPts val="900"/>
              </a:spcBef>
              <a:spcAft>
                <a:spcPct val="0"/>
              </a:spcAft>
              <a:buClr>
                <a:srgbClr val="69BE28"/>
              </a:buClr>
              <a:buFont typeface="Wingdings" charset="2"/>
              <a:buNone/>
              <a:defRPr sz="2800" b="1" i="0" kern="1200" baseline="0">
                <a:solidFill>
                  <a:schemeClr val="accent5"/>
                </a:solidFill>
                <a:latin typeface="+mn-lt"/>
                <a:ea typeface="ヒラギノ角ゴ Pro W3" charset="-128"/>
                <a:cs typeface="Arial"/>
              </a:defRPr>
            </a:lvl1pPr>
            <a:lvl2pPr marL="0" indent="0" algn="l" defTabSz="70486" rtl="0" eaLnBrk="1" fontAlgn="base" hangingPunct="1">
              <a:lnSpc>
                <a:spcPct val="90000"/>
              </a:lnSpc>
              <a:spcBef>
                <a:spcPts val="900"/>
              </a:spcBef>
              <a:spcAft>
                <a:spcPct val="0"/>
              </a:spcAft>
              <a:buFont typeface="Lucida Grande"/>
              <a:buNone/>
              <a:tabLst/>
              <a:defRPr sz="2800" b="1" kern="1200">
                <a:solidFill>
                  <a:srgbClr val="3B8640"/>
                </a:solidFill>
                <a:latin typeface="+mn-lt"/>
                <a:ea typeface="ヒラギノ角ゴ Pro W3" charset="-128"/>
                <a:cs typeface="ヒラギノ角ゴ Pro W3" charset="-128"/>
              </a:defRPr>
            </a:lvl2pPr>
            <a:lvl3pPr marL="393700" indent="-393700" algn="l" defTabSz="339090" rtl="0" eaLnBrk="1" fontAlgn="base" hangingPunct="1">
              <a:lnSpc>
                <a:spcPct val="90000"/>
              </a:lnSpc>
              <a:spcBef>
                <a:spcPts val="900"/>
              </a:spcBef>
              <a:spcAft>
                <a:spcPts val="0"/>
              </a:spcAft>
              <a:buClr>
                <a:schemeClr val="accent1"/>
              </a:buClr>
              <a:buSzPct val="75000"/>
              <a:buFont typeface="Wingdings 2" pitchFamily="18" charset="2"/>
              <a:buChar char=""/>
              <a:tabLst/>
              <a:defRPr sz="2800" kern="1200">
                <a:solidFill>
                  <a:srgbClr val="1E1E1E"/>
                </a:solidFill>
                <a:latin typeface="+mn-lt"/>
                <a:ea typeface="ヒラギノ角ゴ Pro W3" charset="-128"/>
                <a:cs typeface="ヒラギノ角ゴ Pro W3" charset="-128"/>
              </a:defRPr>
            </a:lvl3pPr>
            <a:lvl4pPr marL="1025525" indent="-395288" algn="l" defTabSz="339090" rtl="0" eaLnBrk="1" fontAlgn="base" hangingPunct="1">
              <a:lnSpc>
                <a:spcPct val="90000"/>
              </a:lnSpc>
              <a:spcBef>
                <a:spcPts val="900"/>
              </a:spcBef>
              <a:spcAft>
                <a:spcPts val="0"/>
              </a:spcAft>
              <a:buFont typeface="Arial" charset="0"/>
              <a:buChar char="–"/>
              <a:defRPr sz="2600" kern="1200">
                <a:solidFill>
                  <a:srgbClr val="1E1E1E"/>
                </a:solidFill>
                <a:latin typeface="+mn-lt"/>
                <a:ea typeface="ヒラギノ角ゴ Pro W3" charset="-128"/>
                <a:cs typeface="ヒラギノ角ゴ Pro W3" charset="-128"/>
              </a:defRPr>
            </a:lvl4pPr>
            <a:lvl5pPr marL="752476" indent="-211456" algn="l" defTabSz="339090" rtl="0" eaLnBrk="1" fontAlgn="base" hangingPunct="1">
              <a:lnSpc>
                <a:spcPct val="90000"/>
              </a:lnSpc>
              <a:spcBef>
                <a:spcPts val="931"/>
              </a:spcBef>
              <a:spcAft>
                <a:spcPts val="0"/>
              </a:spcAft>
              <a:buFont typeface="Lucida Grande"/>
              <a:buChar char="-"/>
              <a:defRPr sz="1680" kern="1200">
                <a:solidFill>
                  <a:srgbClr val="1E1E1E"/>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defTabSz="1097153" fontAlgn="auto">
              <a:lnSpc>
                <a:spcPct val="80000"/>
              </a:lnSpc>
              <a:spcBef>
                <a:spcPts val="0"/>
              </a:spcBef>
              <a:spcAft>
                <a:spcPts val="0"/>
              </a:spcAft>
              <a:buClrTx/>
            </a:pPr>
            <a:endParaRPr lang="en-US" sz="3200" b="0" dirty="0">
              <a:solidFill>
                <a:srgbClr val="3FAE2A">
                  <a:lumMod val="60000"/>
                  <a:lumOff val="40000"/>
                </a:srgbClr>
              </a:solidFill>
            </a:endParaRPr>
          </a:p>
        </p:txBody>
      </p:sp>
      <p:sp>
        <p:nvSpPr>
          <p:cNvPr id="2" name="Rectangle 1">
            <a:extLst>
              <a:ext uri="{FF2B5EF4-FFF2-40B4-BE49-F238E27FC236}">
                <a16:creationId xmlns:a16="http://schemas.microsoft.com/office/drawing/2014/main" id="{95252FD3-109E-C541-AAC1-A798F0FE6A49}"/>
              </a:ext>
            </a:extLst>
          </p:cNvPr>
          <p:cNvSpPr/>
          <p:nvPr/>
        </p:nvSpPr>
        <p:spPr>
          <a:xfrm>
            <a:off x="7434262" y="6818172"/>
            <a:ext cx="2230162" cy="461665"/>
          </a:xfrm>
          <a:prstGeom prst="rect">
            <a:avLst/>
          </a:prstGeom>
        </p:spPr>
        <p:txBody>
          <a:bodyPr wrap="none">
            <a:spAutoFit/>
          </a:bodyPr>
          <a:lstStyle/>
          <a:p>
            <a:r>
              <a:rPr lang="en-US" sz="2400" dirty="0">
                <a:solidFill>
                  <a:srgbClr val="FFFFFF"/>
                </a:solidFill>
                <a:ea typeface="ヒラギノ角ゴ Pro W3" charset="-128"/>
              </a:rPr>
              <a:t>@steveloughran</a:t>
            </a:r>
            <a:endParaRPr lang="en-US" dirty="0"/>
          </a:p>
        </p:txBody>
      </p:sp>
    </p:spTree>
    <p:extLst>
      <p:ext uri="{BB962C8B-B14F-4D97-AF65-F5344CB8AC3E}">
        <p14:creationId xmlns:p14="http://schemas.microsoft.com/office/powerpoint/2010/main" val="312917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348D-A10B-904D-A480-7E48161BF88A}"/>
              </a:ext>
            </a:extLst>
          </p:cNvPr>
          <p:cNvSpPr>
            <a:spLocks noGrp="1"/>
          </p:cNvSpPr>
          <p:nvPr>
            <p:ph type="ctrTitle"/>
          </p:nvPr>
        </p:nvSpPr>
        <p:spPr/>
        <p:txBody>
          <a:bodyPr/>
          <a:lstStyle/>
          <a:p>
            <a:r>
              <a:rPr lang="en-US"/>
              <a:t>Upload data to </a:t>
            </a:r>
            <a:r>
              <a:rPr lang="en-US" err="1"/>
              <a:t>adl</a:t>
            </a:r>
            <a:r>
              <a:rPr lang="en-US"/>
              <a:t>:// as ORC</a:t>
            </a:r>
          </a:p>
        </p:txBody>
      </p:sp>
      <p:sp>
        <p:nvSpPr>
          <p:cNvPr id="3" name="Text Placeholder 2">
            <a:extLst>
              <a:ext uri="{FF2B5EF4-FFF2-40B4-BE49-F238E27FC236}">
                <a16:creationId xmlns:a16="http://schemas.microsoft.com/office/drawing/2014/main" id="{EAAD33BB-AE23-934E-829B-64DAE15D8DD0}"/>
              </a:ext>
            </a:extLst>
          </p:cNvPr>
          <p:cNvSpPr>
            <a:spLocks noGrp="1"/>
          </p:cNvSpPr>
          <p:nvPr>
            <p:ph type="body" idx="1"/>
          </p:nvPr>
        </p:nvSpPr>
        <p:spPr/>
        <p:txBody>
          <a:bodyPr/>
          <a:lstStyle/>
          <a:p>
            <a:endParaRPr lang="en-US" sz="2800"/>
          </a:p>
          <a:p>
            <a:endParaRPr lang="en-US" sz="2800"/>
          </a:p>
          <a:p>
            <a:r>
              <a:rPr lang="en-US" sz="2800" err="1"/>
              <a:t>val</a:t>
            </a:r>
            <a:r>
              <a:rPr lang="en-US" sz="2800"/>
              <a:t> </a:t>
            </a:r>
            <a:r>
              <a:rPr lang="en-US" sz="2800" err="1"/>
              <a:t>orcDataAdl</a:t>
            </a:r>
            <a:r>
              <a:rPr lang="en-US" sz="2800"/>
              <a:t> = new Path(</a:t>
            </a:r>
            <a:r>
              <a:rPr lang="en-US" sz="2800" err="1"/>
              <a:t>adl</a:t>
            </a:r>
            <a:r>
              <a:rPr lang="en-US" sz="2800"/>
              <a:t>, "</a:t>
            </a:r>
            <a:r>
              <a:rPr lang="en-US" sz="2800" err="1"/>
              <a:t>orcData</a:t>
            </a:r>
            <a:r>
              <a:rPr lang="en-US" sz="2800"/>
              <a:t>")</a:t>
            </a:r>
          </a:p>
          <a:p>
            <a:endParaRPr lang="en-US" sz="2800"/>
          </a:p>
          <a:p>
            <a:r>
              <a:rPr lang="en-US" sz="2800" err="1"/>
              <a:t>logDuration</a:t>
            </a:r>
            <a:r>
              <a:rPr lang="en-US" sz="2800"/>
              <a:t>("write to ADL ORC") {</a:t>
            </a:r>
          </a:p>
          <a:p>
            <a:r>
              <a:rPr lang="en-US" sz="2800"/>
              <a:t>  </a:t>
            </a:r>
            <a:r>
              <a:rPr lang="en-US" sz="2800" err="1"/>
              <a:t>filteredCSV.write</a:t>
            </a:r>
            <a:r>
              <a:rPr lang="en-US" sz="2800"/>
              <a:t>.</a:t>
            </a:r>
          </a:p>
          <a:p>
            <a:r>
              <a:rPr lang="en-US" sz="2800"/>
              <a:t>    </a:t>
            </a:r>
            <a:r>
              <a:rPr lang="en-US" sz="2800" err="1"/>
              <a:t>partitionBy</a:t>
            </a:r>
            <a:r>
              <a:rPr lang="en-US" sz="2800"/>
              <a:t>("year", "month").</a:t>
            </a:r>
          </a:p>
          <a:p>
            <a:r>
              <a:rPr lang="en-US" sz="2800"/>
              <a:t>    mode(</a:t>
            </a:r>
            <a:r>
              <a:rPr lang="en-US" sz="2800" err="1"/>
              <a:t>SaveMode.Append</a:t>
            </a:r>
            <a:r>
              <a:rPr lang="en-US" sz="2800"/>
              <a:t>).format("orc").save(</a:t>
            </a:r>
            <a:r>
              <a:rPr lang="en-US" sz="2800" err="1"/>
              <a:t>orcDataAdl.toString</a:t>
            </a:r>
            <a:r>
              <a:rPr lang="en-US" sz="2800"/>
              <a:t>)</a:t>
            </a:r>
          </a:p>
          <a:p>
            <a:r>
              <a:rPr lang="en-US" sz="2800"/>
              <a:t>}</a:t>
            </a:r>
          </a:p>
        </p:txBody>
      </p:sp>
    </p:spTree>
    <p:extLst>
      <p:ext uri="{BB962C8B-B14F-4D97-AF65-F5344CB8AC3E}">
        <p14:creationId xmlns:p14="http://schemas.microsoft.com/office/powerpoint/2010/main" val="111346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9F38-DFF3-0848-84F0-90000BAD4F7A}"/>
              </a:ext>
            </a:extLst>
          </p:cNvPr>
          <p:cNvSpPr>
            <a:spLocks noGrp="1"/>
          </p:cNvSpPr>
          <p:nvPr>
            <p:ph type="title"/>
          </p:nvPr>
        </p:nvSpPr>
        <p:spPr/>
        <p:txBody>
          <a:bodyPr/>
          <a:lstStyle/>
          <a:p>
            <a:r>
              <a:rPr lang="en-GB"/>
              <a:t>Azure Data Lake Storage Gen 2 (Preview)</a:t>
            </a:r>
            <a:br>
              <a:rPr lang="en-GB"/>
            </a:br>
            <a:endParaRPr lang="en-US"/>
          </a:p>
        </p:txBody>
      </p:sp>
      <p:sp>
        <p:nvSpPr>
          <p:cNvPr id="3" name="Text Placeholder 2">
            <a:extLst>
              <a:ext uri="{FF2B5EF4-FFF2-40B4-BE49-F238E27FC236}">
                <a16:creationId xmlns:a16="http://schemas.microsoft.com/office/drawing/2014/main" id="{11928748-EFBE-4945-B329-1D0014469DA1}"/>
              </a:ext>
            </a:extLst>
          </p:cNvPr>
          <p:cNvSpPr>
            <a:spLocks noGrp="1"/>
          </p:cNvSpPr>
          <p:nvPr>
            <p:ph type="body" sz="quarter" idx="10"/>
          </p:nvPr>
        </p:nvSpPr>
        <p:spPr/>
        <p:txBody>
          <a:bodyPr/>
          <a:lstStyle/>
          <a:p>
            <a:r>
              <a:rPr lang="en-US"/>
              <a:t>Bigger, better, faster, lower cost,</a:t>
            </a:r>
          </a:p>
          <a:p>
            <a:r>
              <a:rPr lang="en-US"/>
              <a:t> In Beta; live 2H18</a:t>
            </a:r>
          </a:p>
          <a:p>
            <a:endParaRPr lang="en-US"/>
          </a:p>
        </p:txBody>
      </p:sp>
    </p:spTree>
    <p:extLst>
      <p:ext uri="{BB962C8B-B14F-4D97-AF65-F5344CB8AC3E}">
        <p14:creationId xmlns:p14="http://schemas.microsoft.com/office/powerpoint/2010/main" val="24250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FB33D-0658-514D-AAE5-8C49775D4B8B}"/>
              </a:ext>
            </a:extLst>
          </p:cNvPr>
          <p:cNvSpPr>
            <a:spLocks noGrp="1"/>
          </p:cNvSpPr>
          <p:nvPr>
            <p:ph type="ctrTitle"/>
          </p:nvPr>
        </p:nvSpPr>
        <p:spPr/>
        <p:txBody>
          <a:bodyPr/>
          <a:lstStyle/>
          <a:p>
            <a:r>
              <a:rPr lang="en-US" err="1"/>
              <a:t>abfs</a:t>
            </a:r>
            <a:r>
              <a:rPr lang="en-US"/>
              <a:t>:// is the connector</a:t>
            </a:r>
          </a:p>
        </p:txBody>
      </p:sp>
      <p:sp>
        <p:nvSpPr>
          <p:cNvPr id="4" name="Content Placeholder 3">
            <a:extLst>
              <a:ext uri="{FF2B5EF4-FFF2-40B4-BE49-F238E27FC236}">
                <a16:creationId xmlns:a16="http://schemas.microsoft.com/office/drawing/2014/main" id="{C5934F03-DC33-4C42-A598-B9220D9E1CEF}"/>
              </a:ext>
            </a:extLst>
          </p:cNvPr>
          <p:cNvSpPr>
            <a:spLocks noGrp="1"/>
          </p:cNvSpPr>
          <p:nvPr>
            <p:ph sz="quarter" idx="10"/>
          </p:nvPr>
        </p:nvSpPr>
        <p:spPr/>
        <p:txBody>
          <a:bodyPr/>
          <a:lstStyle/>
          <a:p>
            <a:r>
              <a:rPr lang="en-US"/>
              <a:t>New REST API </a:t>
            </a:r>
          </a:p>
          <a:p>
            <a:r>
              <a:rPr lang="en-US"/>
              <a:t>HADOOP-15407: add the hadoop connector</a:t>
            </a:r>
          </a:p>
          <a:p>
            <a:r>
              <a:rPr lang="en-US"/>
              <a:t>Store and client to succeed </a:t>
            </a:r>
            <a:r>
              <a:rPr lang="en-US" err="1"/>
              <a:t>wasb</a:t>
            </a:r>
            <a:r>
              <a:rPr lang="en-US"/>
              <a:t>:// and </a:t>
            </a:r>
            <a:r>
              <a:rPr lang="en-US" err="1"/>
              <a:t>adl</a:t>
            </a:r>
            <a:r>
              <a:rPr lang="en-US"/>
              <a:t>://</a:t>
            </a:r>
          </a:p>
          <a:p>
            <a:r>
              <a:rPr lang="en-US"/>
              <a:t>Old endpoints to remain; </a:t>
            </a:r>
            <a:r>
              <a:rPr lang="en-US" err="1"/>
              <a:t>wasb</a:t>
            </a:r>
            <a:r>
              <a:rPr lang="en-US"/>
              <a:t>:// will continue to work.</a:t>
            </a:r>
          </a:p>
          <a:p>
            <a:endParaRPr lang="en-US"/>
          </a:p>
          <a:p>
            <a:pPr marL="0" indent="0">
              <a:buNone/>
            </a:pPr>
            <a:r>
              <a:rPr lang="en-US" err="1"/>
              <a:t>abfs</a:t>
            </a:r>
            <a:r>
              <a:rPr lang="en-US"/>
              <a:t>:// connector being developed with store; usual stabilization process</a:t>
            </a:r>
          </a:p>
        </p:txBody>
      </p:sp>
    </p:spTree>
    <p:extLst>
      <p:ext uri="{BB962C8B-B14F-4D97-AF65-F5344CB8AC3E}">
        <p14:creationId xmlns:p14="http://schemas.microsoft.com/office/powerpoint/2010/main" val="398134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348D-A10B-904D-A480-7E48161BF88A}"/>
              </a:ext>
            </a:extLst>
          </p:cNvPr>
          <p:cNvSpPr>
            <a:spLocks noGrp="1"/>
          </p:cNvSpPr>
          <p:nvPr>
            <p:ph type="ctrTitle"/>
          </p:nvPr>
        </p:nvSpPr>
        <p:spPr/>
        <p:txBody>
          <a:bodyPr/>
          <a:lstStyle/>
          <a:p>
            <a:r>
              <a:rPr lang="en-US" err="1"/>
              <a:t>abfs</a:t>
            </a:r>
            <a:r>
              <a:rPr lang="en-US"/>
              <a:t> demo: </a:t>
            </a:r>
          </a:p>
        </p:txBody>
      </p:sp>
      <p:sp>
        <p:nvSpPr>
          <p:cNvPr id="3" name="Text Placeholder 2">
            <a:extLst>
              <a:ext uri="{FF2B5EF4-FFF2-40B4-BE49-F238E27FC236}">
                <a16:creationId xmlns:a16="http://schemas.microsoft.com/office/drawing/2014/main" id="{EAAD33BB-AE23-934E-829B-64DAE15D8DD0}"/>
              </a:ext>
            </a:extLst>
          </p:cNvPr>
          <p:cNvSpPr>
            <a:spLocks noGrp="1"/>
          </p:cNvSpPr>
          <p:nvPr>
            <p:ph type="body" idx="1"/>
          </p:nvPr>
        </p:nvSpPr>
        <p:spPr/>
        <p:txBody>
          <a:bodyPr/>
          <a:lstStyle/>
          <a:p>
            <a:endParaRPr lang="en-US" sz="2800"/>
          </a:p>
          <a:p>
            <a:endParaRPr lang="en-US" sz="2800"/>
          </a:p>
          <a:p>
            <a:r>
              <a:rPr lang="en-US" sz="2800" err="1"/>
              <a:t>val</a:t>
            </a:r>
            <a:r>
              <a:rPr lang="en-US" sz="2800"/>
              <a:t> </a:t>
            </a:r>
            <a:r>
              <a:rPr lang="en-US" sz="2800" err="1"/>
              <a:t>orcDataAbfs</a:t>
            </a:r>
            <a:r>
              <a:rPr lang="en-US" sz="2800"/>
              <a:t> = new Path(</a:t>
            </a:r>
            <a:r>
              <a:rPr lang="en-US" sz="2800" err="1"/>
              <a:t>abfs</a:t>
            </a:r>
            <a:r>
              <a:rPr lang="en-US" sz="2800"/>
              <a:t>, "</a:t>
            </a:r>
            <a:r>
              <a:rPr lang="en-US" sz="2800" err="1"/>
              <a:t>orcData</a:t>
            </a:r>
            <a:r>
              <a:rPr lang="en-US" sz="2800"/>
              <a:t>")</a:t>
            </a:r>
          </a:p>
          <a:p>
            <a:endParaRPr lang="en-US" sz="2800"/>
          </a:p>
          <a:p>
            <a:r>
              <a:rPr lang="en-US" sz="2800" err="1"/>
              <a:t>logDuration</a:t>
            </a:r>
            <a:r>
              <a:rPr lang="en-US" sz="2800"/>
              <a:t>("write to ABFS ORC") {</a:t>
            </a:r>
          </a:p>
          <a:p>
            <a:r>
              <a:rPr lang="en-US" sz="2800"/>
              <a:t>  </a:t>
            </a:r>
            <a:r>
              <a:rPr lang="en-US" sz="2800" err="1"/>
              <a:t>filteredCSV.write</a:t>
            </a:r>
            <a:r>
              <a:rPr lang="en-US" sz="2800"/>
              <a:t>.</a:t>
            </a:r>
          </a:p>
          <a:p>
            <a:r>
              <a:rPr lang="en-US" sz="2800"/>
              <a:t>    </a:t>
            </a:r>
            <a:r>
              <a:rPr lang="en-US" sz="2800" err="1"/>
              <a:t>partitionBy</a:t>
            </a:r>
            <a:r>
              <a:rPr lang="en-US" sz="2800"/>
              <a:t>("year", "month").</a:t>
            </a:r>
          </a:p>
          <a:p>
            <a:r>
              <a:rPr lang="en-US" sz="2800"/>
              <a:t>    mode(</a:t>
            </a:r>
            <a:r>
              <a:rPr lang="en-US" sz="2800" err="1"/>
              <a:t>SaveMode.Append</a:t>
            </a:r>
            <a:r>
              <a:rPr lang="en-US" sz="2800"/>
              <a:t>).format("orc").</a:t>
            </a:r>
          </a:p>
          <a:p>
            <a:r>
              <a:rPr lang="en-US" sz="2800"/>
              <a:t>    save(</a:t>
            </a:r>
            <a:r>
              <a:rPr lang="en-US" sz="2800" err="1"/>
              <a:t>orcDataAbfs.toString</a:t>
            </a:r>
            <a:r>
              <a:rPr lang="en-US" sz="2800"/>
              <a:t>)</a:t>
            </a:r>
          </a:p>
          <a:p>
            <a:r>
              <a:rPr lang="en-US" sz="2800"/>
              <a:t>}</a:t>
            </a:r>
          </a:p>
        </p:txBody>
      </p:sp>
    </p:spTree>
    <p:extLst>
      <p:ext uri="{BB962C8B-B14F-4D97-AF65-F5344CB8AC3E}">
        <p14:creationId xmlns:p14="http://schemas.microsoft.com/office/powerpoint/2010/main" val="29878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A18E-442C-E74C-B242-B68C6C347AE4}"/>
              </a:ext>
            </a:extLst>
          </p:cNvPr>
          <p:cNvSpPr>
            <a:spLocks noGrp="1"/>
          </p:cNvSpPr>
          <p:nvPr>
            <p:ph type="ctrTitle"/>
          </p:nvPr>
        </p:nvSpPr>
        <p:spPr>
          <a:xfrm>
            <a:off x="841493" y="3806105"/>
            <a:ext cx="9988803" cy="1576585"/>
          </a:xfrm>
        </p:spPr>
        <p:txBody>
          <a:bodyPr/>
          <a:lstStyle/>
          <a:p>
            <a:r>
              <a:rPr lang="en-US"/>
              <a:t>Amazon S3: Use with Care:</a:t>
            </a:r>
            <a:br>
              <a:rPr lang="en-US"/>
            </a:br>
            <a:r>
              <a:rPr lang="en-US"/>
              <a:t>inconsistency is its flaw</a:t>
            </a:r>
          </a:p>
        </p:txBody>
      </p:sp>
    </p:spTree>
    <p:extLst>
      <p:ext uri="{BB962C8B-B14F-4D97-AF65-F5344CB8AC3E}">
        <p14:creationId xmlns:p14="http://schemas.microsoft.com/office/powerpoint/2010/main" val="249266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S3Guard: High Performance &amp; Consistent Metadata for S3</a:t>
            </a:r>
          </a:p>
        </p:txBody>
      </p:sp>
      <p:sp>
        <p:nvSpPr>
          <p:cNvPr id="3" name="Text Placeholder 2"/>
          <p:cNvSpPr>
            <a:spLocks noGrp="1"/>
          </p:cNvSpPr>
          <p:nvPr>
            <p:ph sz="quarter" idx="10"/>
          </p:nvPr>
        </p:nvSpPr>
        <p:spPr/>
        <p:txBody>
          <a:bodyPr/>
          <a:lstStyle/>
          <a:p>
            <a:r>
              <a:rPr lang="en-US"/>
              <a:t>Uses DynamoDB for a consistent view</a:t>
            </a:r>
          </a:p>
          <a:p>
            <a:r>
              <a:rPr lang="en-US"/>
              <a:t>Ensures subsequent operations see new files</a:t>
            </a:r>
          </a:p>
          <a:p>
            <a:r>
              <a:rPr lang="en-US"/>
              <a:t>Filters out recently deleted files</a:t>
            </a:r>
          </a:p>
          <a:p>
            <a:r>
              <a:rPr lang="en-US"/>
              <a:t>Can speed up </a:t>
            </a:r>
            <a:r>
              <a:rPr lang="en-US" sz="2600" err="1">
                <a:latin typeface="Consolas" panose="020B0609020204030204" pitchFamily="49" charset="0"/>
                <a:cs typeface="Consolas" panose="020B0609020204030204" pitchFamily="49" charset="0"/>
              </a:rPr>
              <a:t>listStatus</a:t>
            </a:r>
            <a:r>
              <a:rPr lang="en-US" sz="2600">
                <a:latin typeface="Consolas" panose="020B0609020204030204" pitchFamily="49" charset="0"/>
                <a:cs typeface="Consolas" panose="020B0609020204030204" pitchFamily="49" charset="0"/>
              </a:rPr>
              <a:t>() </a:t>
            </a:r>
            <a:r>
              <a:rPr lang="en-US"/>
              <a:t>&amp; </a:t>
            </a:r>
            <a:r>
              <a:rPr lang="en-US" sz="2600" err="1">
                <a:latin typeface="Consolas" panose="020B0609020204030204" pitchFamily="49" charset="0"/>
                <a:cs typeface="Consolas" panose="020B0609020204030204" pitchFamily="49" charset="0"/>
              </a:rPr>
              <a:t>getFileStatus</a:t>
            </a:r>
            <a:r>
              <a:rPr lang="en-US" sz="2600">
                <a:latin typeface="Consolas" panose="020B0609020204030204" pitchFamily="49" charset="0"/>
                <a:cs typeface="Consolas" panose="020B0609020204030204" pitchFamily="49" charset="0"/>
              </a:rPr>
              <a:t>()</a:t>
            </a:r>
            <a:r>
              <a:rPr lang="en-US"/>
              <a:t> calls</a:t>
            </a:r>
          </a:p>
          <a:p>
            <a:r>
              <a:rPr lang="en-US"/>
              <a:t>Stops </a:t>
            </a:r>
            <a:r>
              <a:rPr lang="en-US" sz="2600">
                <a:latin typeface="Consolas" panose="020B0609020204030204" pitchFamily="49" charset="0"/>
                <a:cs typeface="Consolas" panose="020B0609020204030204" pitchFamily="49" charset="0"/>
              </a:rPr>
              <a:t>rename()</a:t>
            </a:r>
            <a:r>
              <a:rPr lang="en-US"/>
              <a:t>  (and so job commit) missing files</a:t>
            </a:r>
          </a:p>
          <a:p>
            <a:endParaRPr lang="en-US"/>
          </a:p>
          <a:p>
            <a:endParaRPr lang="en-US"/>
          </a:p>
          <a:p>
            <a:pPr marL="142240" indent="0">
              <a:buNone/>
            </a:pPr>
            <a:endParaRPr lang="en-US"/>
          </a:p>
          <a:p>
            <a:pPr marL="142240" indent="0">
              <a:buNone/>
            </a:pPr>
            <a:r>
              <a:rPr lang="en-US"/>
              <a:t>Prevents data loss during Hadoop, Hive, Spark queries</a:t>
            </a:r>
          </a:p>
          <a:p>
            <a:pPr marL="142240" indent="0">
              <a:buNone/>
            </a:pPr>
            <a:endParaRPr lang="en-US"/>
          </a:p>
        </p:txBody>
      </p:sp>
    </p:spTree>
    <p:extLst>
      <p:ext uri="{BB962C8B-B14F-4D97-AF65-F5344CB8AC3E}">
        <p14:creationId xmlns:p14="http://schemas.microsoft.com/office/powerpoint/2010/main" val="18954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S3Guard: fast consistent metadata via Dynamo DB</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82390" y="3952273"/>
            <a:ext cx="1059901" cy="1174043"/>
          </a:xfrm>
          <a:prstGeom prst="rect">
            <a:avLst/>
          </a:prstGeom>
        </p:spPr>
      </p:pic>
      <p:sp>
        <p:nvSpPr>
          <p:cNvPr id="7" name="Can 6"/>
          <p:cNvSpPr/>
          <p:nvPr/>
        </p:nvSpPr>
        <p:spPr>
          <a:xfrm>
            <a:off x="8236071" y="467653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8" name="Can 7"/>
          <p:cNvSpPr/>
          <p:nvPr/>
        </p:nvSpPr>
        <p:spPr>
          <a:xfrm>
            <a:off x="10534868" y="472165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9" name="Can 8"/>
          <p:cNvSpPr/>
          <p:nvPr/>
        </p:nvSpPr>
        <p:spPr>
          <a:xfrm>
            <a:off x="8236071" y="2260666"/>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10" name="Can 9"/>
          <p:cNvSpPr/>
          <p:nvPr/>
        </p:nvSpPr>
        <p:spPr>
          <a:xfrm>
            <a:off x="10534868" y="226066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11" name="Cube 10"/>
          <p:cNvSpPr/>
          <p:nvPr/>
        </p:nvSpPr>
        <p:spPr>
          <a:xfrm>
            <a:off x="10669742" y="3528865"/>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2" name="Cube 11"/>
          <p:cNvSpPr/>
          <p:nvPr/>
        </p:nvSpPr>
        <p:spPr>
          <a:xfrm>
            <a:off x="8393279" y="2870414"/>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3" name="Cube 12"/>
          <p:cNvSpPr/>
          <p:nvPr/>
        </p:nvSpPr>
        <p:spPr>
          <a:xfrm>
            <a:off x="10692076" y="5304017"/>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4" name="Cube 13"/>
          <p:cNvSpPr/>
          <p:nvPr/>
        </p:nvSpPr>
        <p:spPr>
          <a:xfrm>
            <a:off x="10692076" y="2843025"/>
            <a:ext cx="1072152" cy="435562"/>
          </a:xfrm>
          <a:prstGeom prst="cube">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15" name="Cube 14"/>
          <p:cNvSpPr/>
          <p:nvPr/>
        </p:nvSpPr>
        <p:spPr>
          <a:xfrm>
            <a:off x="8370945" y="5367805"/>
            <a:ext cx="1072152" cy="435562"/>
          </a:xfrm>
          <a:prstGeom prst="cube">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16" name="TextBox 15"/>
          <p:cNvSpPr txBox="1"/>
          <p:nvPr/>
        </p:nvSpPr>
        <p:spPr>
          <a:xfrm>
            <a:off x="8532134" y="225120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s01</a:t>
            </a:r>
          </a:p>
        </p:txBody>
      </p:sp>
      <p:sp>
        <p:nvSpPr>
          <p:cNvPr id="17" name="TextBox 16"/>
          <p:cNvSpPr txBox="1"/>
          <p:nvPr/>
        </p:nvSpPr>
        <p:spPr>
          <a:xfrm>
            <a:off x="10842679" y="2251206"/>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s02</a:t>
            </a:r>
          </a:p>
        </p:txBody>
      </p:sp>
      <p:sp>
        <p:nvSpPr>
          <p:cNvPr id="18" name="TextBox 17"/>
          <p:cNvSpPr txBox="1"/>
          <p:nvPr/>
        </p:nvSpPr>
        <p:spPr>
          <a:xfrm>
            <a:off x="8543883" y="467620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s03</a:t>
            </a:r>
          </a:p>
        </p:txBody>
      </p:sp>
      <p:sp>
        <p:nvSpPr>
          <p:cNvPr id="19" name="TextBox 18"/>
          <p:cNvSpPr txBox="1"/>
          <p:nvPr/>
        </p:nvSpPr>
        <p:spPr>
          <a:xfrm>
            <a:off x="10865014" y="471521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s04</a:t>
            </a:r>
          </a:p>
        </p:txBody>
      </p:sp>
      <p:sp>
        <p:nvSpPr>
          <p:cNvPr id="20" name="Cube 19"/>
          <p:cNvSpPr/>
          <p:nvPr/>
        </p:nvSpPr>
        <p:spPr>
          <a:xfrm>
            <a:off x="10669742" y="5846678"/>
            <a:ext cx="1072152" cy="435562"/>
          </a:xfrm>
          <a:prstGeom prst="cube">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21" name="Rectangle 20"/>
          <p:cNvSpPr/>
          <p:nvPr/>
        </p:nvSpPr>
        <p:spPr>
          <a:xfrm>
            <a:off x="1785519" y="3239642"/>
            <a:ext cx="3174275" cy="646331"/>
          </a:xfrm>
          <a:prstGeom prst="rect">
            <a:avLst/>
          </a:prstGeom>
        </p:spPr>
        <p:txBody>
          <a:bodyPr wrap="square">
            <a:spAutoFit/>
          </a:bodyPr>
          <a:lstStyle/>
          <a:p>
            <a:r>
              <a:rPr lang="en-US" sz="1800">
                <a:solidFill>
                  <a:srgbClr val="C00000"/>
                </a:solidFill>
                <a:latin typeface="Consolas" charset="0"/>
                <a:ea typeface="Consolas" charset="0"/>
                <a:cs typeface="Consolas" charset="0"/>
              </a:rPr>
              <a:t>DELETE part-00</a:t>
            </a:r>
          </a:p>
          <a:p>
            <a:r>
              <a:rPr lang="en-US" sz="1800">
                <a:solidFill>
                  <a:srgbClr val="C00000"/>
                </a:solidFill>
                <a:latin typeface="Consolas" charset="0"/>
                <a:ea typeface="Consolas" charset="0"/>
                <a:cs typeface="Consolas" charset="0"/>
              </a:rPr>
              <a:t>200</a:t>
            </a:r>
          </a:p>
        </p:txBody>
      </p:sp>
      <p:sp>
        <p:nvSpPr>
          <p:cNvPr id="22" name="Rectangle 21"/>
          <p:cNvSpPr/>
          <p:nvPr/>
        </p:nvSpPr>
        <p:spPr>
          <a:xfrm>
            <a:off x="1882953" y="1736741"/>
            <a:ext cx="3117035" cy="646331"/>
          </a:xfrm>
          <a:prstGeom prst="rect">
            <a:avLst/>
          </a:prstGeom>
        </p:spPr>
        <p:txBody>
          <a:bodyPr wrap="square">
            <a:spAutoFit/>
          </a:bodyPr>
          <a:lstStyle/>
          <a:p>
            <a:r>
              <a:rPr lang="en-US" sz="1800">
                <a:latin typeface="Consolas" charset="0"/>
                <a:ea typeface="Consolas" charset="0"/>
                <a:cs typeface="Consolas" charset="0"/>
              </a:rPr>
              <a:t>HEAD part-00</a:t>
            </a:r>
          </a:p>
          <a:p>
            <a:r>
              <a:rPr lang="en-US" sz="1800">
                <a:latin typeface="Consolas" charset="0"/>
                <a:ea typeface="Consolas" charset="0"/>
                <a:cs typeface="Consolas" charset="0"/>
              </a:rPr>
              <a:t>200</a:t>
            </a:r>
          </a:p>
        </p:txBody>
      </p:sp>
      <p:cxnSp>
        <p:nvCxnSpPr>
          <p:cNvPr id="23" name="Straight Arrow Connector 22"/>
          <p:cNvCxnSpPr>
            <a:cxnSpLocks/>
          </p:cNvCxnSpPr>
          <p:nvPr/>
        </p:nvCxnSpPr>
        <p:spPr>
          <a:xfrm>
            <a:off x="3983166" y="2155708"/>
            <a:ext cx="2186522" cy="18730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cxnSpLocks/>
          </p:cNvCxnSpPr>
          <p:nvPr/>
        </p:nvCxnSpPr>
        <p:spPr>
          <a:xfrm>
            <a:off x="4423323" y="3759905"/>
            <a:ext cx="1524195" cy="7289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p:cNvCxnSpPr/>
          <p:nvPr/>
        </p:nvCxnSpPr>
        <p:spPr>
          <a:xfrm flipV="1">
            <a:off x="4423321" y="3159919"/>
            <a:ext cx="3946718" cy="59998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Rectangle 25"/>
          <p:cNvSpPr/>
          <p:nvPr/>
        </p:nvSpPr>
        <p:spPr>
          <a:xfrm>
            <a:off x="1893468" y="4879202"/>
            <a:ext cx="2730675" cy="646331"/>
          </a:xfrm>
          <a:prstGeom prst="rect">
            <a:avLst/>
          </a:prstGeom>
        </p:spPr>
        <p:txBody>
          <a:bodyPr wrap="square">
            <a:spAutoFit/>
          </a:bodyPr>
          <a:lstStyle/>
          <a:p>
            <a:r>
              <a:rPr lang="en-US" sz="1800">
                <a:solidFill>
                  <a:srgbClr val="0070C0"/>
                </a:solidFill>
                <a:latin typeface="Consolas" charset="0"/>
                <a:ea typeface="Consolas" charset="0"/>
                <a:cs typeface="Consolas" charset="0"/>
              </a:rPr>
              <a:t>HEAD part-00</a:t>
            </a:r>
            <a:br>
              <a:rPr lang="en-US" sz="1800">
                <a:solidFill>
                  <a:srgbClr val="0070C0"/>
                </a:solidFill>
                <a:latin typeface="Consolas" charset="0"/>
                <a:ea typeface="Consolas" charset="0"/>
                <a:cs typeface="Consolas" charset="0"/>
              </a:rPr>
            </a:br>
            <a:r>
              <a:rPr lang="en-US" sz="1800">
                <a:solidFill>
                  <a:srgbClr val="0070C0"/>
                </a:solidFill>
                <a:latin typeface="Consolas" charset="0"/>
                <a:ea typeface="Consolas" charset="0"/>
                <a:cs typeface="Consolas" charset="0"/>
              </a:rPr>
              <a:t>404 </a:t>
            </a:r>
          </a:p>
        </p:txBody>
      </p:sp>
      <p:cxnSp>
        <p:nvCxnSpPr>
          <p:cNvPr id="27" name="Straight Arrow Connector 26"/>
          <p:cNvCxnSpPr>
            <a:cxnSpLocks/>
          </p:cNvCxnSpPr>
          <p:nvPr/>
        </p:nvCxnSpPr>
        <p:spPr>
          <a:xfrm flipV="1">
            <a:off x="4087669" y="4961207"/>
            <a:ext cx="2001632" cy="4382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Rectangle 27"/>
          <p:cNvSpPr/>
          <p:nvPr/>
        </p:nvSpPr>
        <p:spPr>
          <a:xfrm>
            <a:off x="1850797" y="6575031"/>
            <a:ext cx="3117034" cy="646331"/>
          </a:xfrm>
          <a:prstGeom prst="rect">
            <a:avLst/>
          </a:prstGeom>
        </p:spPr>
        <p:txBody>
          <a:bodyPr wrap="square">
            <a:spAutoFit/>
          </a:bodyPr>
          <a:lstStyle/>
          <a:p>
            <a:r>
              <a:rPr lang="en-US" sz="1800">
                <a:solidFill>
                  <a:schemeClr val="tx2">
                    <a:lumMod val="50000"/>
                  </a:schemeClr>
                </a:solidFill>
                <a:latin typeface="Consolas" charset="0"/>
                <a:ea typeface="Consolas" charset="0"/>
                <a:cs typeface="Consolas" charset="0"/>
              </a:rPr>
              <a:t>PUT part-00</a:t>
            </a:r>
          </a:p>
          <a:p>
            <a:r>
              <a:rPr lang="en-US" sz="1800">
                <a:solidFill>
                  <a:schemeClr val="tx2">
                    <a:lumMod val="50000"/>
                  </a:schemeClr>
                </a:solidFill>
                <a:latin typeface="Consolas" charset="0"/>
                <a:ea typeface="Consolas" charset="0"/>
                <a:cs typeface="Consolas" charset="0"/>
              </a:rPr>
              <a:t>200</a:t>
            </a:r>
          </a:p>
        </p:txBody>
      </p:sp>
      <p:cxnSp>
        <p:nvCxnSpPr>
          <p:cNvPr id="29" name="Straight Arrow Connector 28"/>
          <p:cNvCxnSpPr>
            <a:cxnSpLocks/>
          </p:cNvCxnSpPr>
          <p:nvPr/>
        </p:nvCxnSpPr>
        <p:spPr>
          <a:xfrm flipV="1">
            <a:off x="3758084" y="5202368"/>
            <a:ext cx="2604533" cy="169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806314" y="3939827"/>
            <a:ext cx="5068595" cy="3320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Cube 30"/>
          <p:cNvSpPr/>
          <p:nvPr/>
        </p:nvSpPr>
        <p:spPr>
          <a:xfrm>
            <a:off x="8393279" y="3504265"/>
            <a:ext cx="1072152" cy="435562"/>
          </a:xfrm>
          <a:prstGeom prst="cube">
            <a:avLst/>
          </a:prstGeom>
          <a:solidFill>
            <a:schemeClr val="accent1">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Tree>
    <p:custDataLst>
      <p:tags r:id="rId1"/>
    </p:custDataLst>
    <p:extLst>
      <p:ext uri="{BB962C8B-B14F-4D97-AF65-F5344CB8AC3E}">
        <p14:creationId xmlns:p14="http://schemas.microsoft.com/office/powerpoint/2010/main" val="24898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10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10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1000"/>
                                        <p:tgtEl>
                                          <p:spTgt spid="27"/>
                                        </p:tgtEl>
                                      </p:cBhvr>
                                    </p:animEffect>
                                  </p:childTnLst>
                                </p:cTn>
                              </p:par>
                              <p:par>
                                <p:cTn id="21" presetID="9" presetClass="exit" presetSubtype="0" fill="hold" grpId="0" nodeType="withEffect">
                                  <p:stCondLst>
                                    <p:cond delay="0"/>
                                  </p:stCondLst>
                                  <p:childTnLst>
                                    <p:animEffect transition="out" filter="dissolve">
                                      <p:cBhvr>
                                        <p:cTn id="22" dur="2000"/>
                                        <p:tgtEl>
                                          <p:spTgt spid="12"/>
                                        </p:tgtEl>
                                      </p:cBhvr>
                                    </p:animEffect>
                                    <p:set>
                                      <p:cBhvr>
                                        <p:cTn id="23" dur="1" fill="hold">
                                          <p:stCondLst>
                                            <p:cond delay="1999"/>
                                          </p:stCondLst>
                                        </p:cTn>
                                        <p:tgtEl>
                                          <p:spTgt spid="12"/>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2000"/>
                                        <p:tgtEl>
                                          <p:spTgt spid="13"/>
                                        </p:tgtEl>
                                      </p:cBhvr>
                                    </p:animEffect>
                                    <p:set>
                                      <p:cBhvr>
                                        <p:cTn id="26" dur="1" fill="hold">
                                          <p:stCondLst>
                                            <p:cond delay="1999"/>
                                          </p:stCondLst>
                                        </p:cTn>
                                        <p:tgtEl>
                                          <p:spTgt spid="13"/>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2000"/>
                                        <p:tgtEl>
                                          <p:spTgt spid="11"/>
                                        </p:tgtEl>
                                      </p:cBhvr>
                                    </p:animEffect>
                                    <p:set>
                                      <p:cBhvr>
                                        <p:cTn id="29" dur="1" fill="hold">
                                          <p:stCondLst>
                                            <p:cond delay="19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dissolve">
                                      <p:cBhvr>
                                        <p:cTn id="34" dur="1000"/>
                                        <p:tgtEl>
                                          <p:spTgt spid="29"/>
                                        </p:tgtEl>
                                      </p:cBhvr>
                                    </p:animEffect>
                                  </p:childTnLst>
                                </p:cTn>
                              </p:par>
                              <p:par>
                                <p:cTn id="35" presetID="9"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2000"/>
                                        <p:tgtEl>
                                          <p:spTgt spid="3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A8695F-A87E-1040-8F72-A215DC75DF29}"/>
              </a:ext>
            </a:extLst>
          </p:cNvPr>
          <p:cNvSpPr>
            <a:spLocks noGrp="1"/>
          </p:cNvSpPr>
          <p:nvPr>
            <p:ph type="ctrTitle"/>
          </p:nvPr>
        </p:nvSpPr>
        <p:spPr/>
        <p:txBody>
          <a:bodyPr/>
          <a:lstStyle/>
          <a:p>
            <a:r>
              <a:rPr lang="en-US"/>
              <a:t>S3Guard: bind a bucket to a store, initialize the table, use</a:t>
            </a:r>
          </a:p>
        </p:txBody>
      </p:sp>
      <p:sp>
        <p:nvSpPr>
          <p:cNvPr id="5" name="Text Placeholder 4">
            <a:extLst>
              <a:ext uri="{FF2B5EF4-FFF2-40B4-BE49-F238E27FC236}">
                <a16:creationId xmlns:a16="http://schemas.microsoft.com/office/drawing/2014/main" id="{6F796F8C-303B-1C45-AD7E-9F33CDC4BE9D}"/>
              </a:ext>
            </a:extLst>
          </p:cNvPr>
          <p:cNvSpPr>
            <a:spLocks noGrp="1"/>
          </p:cNvSpPr>
          <p:nvPr>
            <p:ph type="body" idx="1"/>
          </p:nvPr>
        </p:nvSpPr>
        <p:spPr/>
        <p:txBody>
          <a:bodyPr/>
          <a:lstStyle/>
          <a:p>
            <a:r>
              <a:rPr lang="en-US" dirty="0"/>
              <a:t>&lt;property&gt;</a:t>
            </a:r>
          </a:p>
          <a:p>
            <a:r>
              <a:rPr lang="en-US" dirty="0"/>
              <a:t>  &lt;name&gt;fs.s3a.bucket.hwdev-steve-ireland-new.metadatastore.impl&lt;/name&gt;</a:t>
            </a:r>
          </a:p>
          <a:p>
            <a:r>
              <a:rPr lang="en-US" dirty="0"/>
              <a:t>  &lt;value&gt;org.apache.hadoop.fs.s3a.s3guard.DynamoDBMetadataStore&lt;/value&gt;</a:t>
            </a:r>
          </a:p>
          <a:p>
            <a:r>
              <a:rPr lang="en-US" dirty="0"/>
              <a:t>&lt;/property&gt;</a:t>
            </a:r>
          </a:p>
          <a:p>
            <a:endParaRPr lang="en-US" dirty="0"/>
          </a:p>
          <a:p>
            <a:endParaRPr lang="en-US" dirty="0"/>
          </a:p>
          <a:p>
            <a:r>
              <a:rPr lang="en-US" b="1" dirty="0"/>
              <a:t>hadoop s3guard </a:t>
            </a:r>
            <a:r>
              <a:rPr lang="en-US" b="1" dirty="0" err="1"/>
              <a:t>init</a:t>
            </a:r>
            <a:r>
              <a:rPr lang="en-US" b="1" dirty="0"/>
              <a:t> -read 50 -write 50  s3a://</a:t>
            </a:r>
            <a:r>
              <a:rPr lang="en-US" b="1" dirty="0" err="1"/>
              <a:t>hwdev</a:t>
            </a:r>
            <a:r>
              <a:rPr lang="en-US" b="1" dirty="0"/>
              <a:t>-</a:t>
            </a:r>
            <a:r>
              <a:rPr lang="en-US" b="1" dirty="0" err="1"/>
              <a:t>steve</a:t>
            </a:r>
            <a:r>
              <a:rPr lang="en-US" b="1" dirty="0"/>
              <a:t>-</a:t>
            </a:r>
            <a:r>
              <a:rPr lang="en-US" b="1" dirty="0" err="1"/>
              <a:t>ireland</a:t>
            </a:r>
            <a:r>
              <a:rPr lang="en-US" b="1" dirty="0"/>
              <a:t>-new</a:t>
            </a:r>
          </a:p>
          <a:p>
            <a:r>
              <a:rPr lang="en-US" dirty="0"/>
              <a:t>…</a:t>
            </a:r>
          </a:p>
          <a:p>
            <a:r>
              <a:rPr lang="en-GB" dirty="0"/>
              <a:t>Metadata Store Diagnostics:</a:t>
            </a:r>
          </a:p>
          <a:p>
            <a:r>
              <a:rPr lang="en-GB" dirty="0"/>
              <a:t>ARN=arn:aws:dynamodb:eu-west-1:980678866538:table/</a:t>
            </a:r>
            <a:r>
              <a:rPr lang="en-GB" dirty="0" err="1"/>
              <a:t>hwdev</a:t>
            </a:r>
            <a:r>
              <a:rPr lang="en-GB" dirty="0"/>
              <a:t>-</a:t>
            </a:r>
            <a:r>
              <a:rPr lang="en-GB" dirty="0" err="1"/>
              <a:t>steve</a:t>
            </a:r>
            <a:r>
              <a:rPr lang="en-GB" dirty="0"/>
              <a:t>-</a:t>
            </a:r>
            <a:r>
              <a:rPr lang="en-GB" dirty="0" err="1"/>
              <a:t>ireland</a:t>
            </a:r>
            <a:r>
              <a:rPr lang="en-GB" dirty="0"/>
              <a:t>-new</a:t>
            </a:r>
          </a:p>
          <a:p>
            <a:r>
              <a:rPr lang="en-GB" dirty="0"/>
              <a:t>description=S3Guard metadata store in DynamoDB</a:t>
            </a:r>
          </a:p>
          <a:p>
            <a:r>
              <a:rPr lang="en-GB" dirty="0"/>
              <a:t>name=</a:t>
            </a:r>
            <a:r>
              <a:rPr lang="en-GB" dirty="0" err="1"/>
              <a:t>hwdev</a:t>
            </a:r>
            <a:r>
              <a:rPr lang="en-GB" dirty="0"/>
              <a:t>-</a:t>
            </a:r>
            <a:r>
              <a:rPr lang="en-GB" dirty="0" err="1"/>
              <a:t>steve</a:t>
            </a:r>
            <a:r>
              <a:rPr lang="en-GB" dirty="0"/>
              <a:t>-</a:t>
            </a:r>
            <a:r>
              <a:rPr lang="en-GB" dirty="0" err="1"/>
              <a:t>ireland</a:t>
            </a:r>
            <a:r>
              <a:rPr lang="en-GB" dirty="0"/>
              <a:t>-new</a:t>
            </a:r>
          </a:p>
          <a:p>
            <a:r>
              <a:rPr lang="en-GB" dirty="0"/>
              <a:t>read-capacity=20</a:t>
            </a:r>
          </a:p>
          <a:p>
            <a:r>
              <a:rPr lang="en-GB" dirty="0"/>
              <a:t>region=eu-west-1</a:t>
            </a:r>
          </a:p>
          <a:p>
            <a:r>
              <a:rPr lang="en-GB" dirty="0" err="1"/>
              <a:t>retryPolicy</a:t>
            </a:r>
            <a:r>
              <a:rPr lang="en-GB" dirty="0"/>
              <a:t>=</a:t>
            </a:r>
            <a:r>
              <a:rPr lang="en-GB" dirty="0" err="1"/>
              <a:t>ExponentialBackoffRetry</a:t>
            </a:r>
            <a:r>
              <a:rPr lang="en-GB" dirty="0"/>
              <a:t>(</a:t>
            </a:r>
            <a:r>
              <a:rPr lang="en-GB" dirty="0" err="1"/>
              <a:t>maxRetries</a:t>
            </a:r>
            <a:r>
              <a:rPr lang="en-GB" dirty="0"/>
              <a:t>=9, </a:t>
            </a:r>
            <a:r>
              <a:rPr lang="en-GB" dirty="0" err="1"/>
              <a:t>sleepTime</a:t>
            </a:r>
            <a:r>
              <a:rPr lang="en-GB" dirty="0"/>
              <a:t>=100 MILLISECONDS)</a:t>
            </a:r>
          </a:p>
          <a:p>
            <a:r>
              <a:rPr lang="en-GB" dirty="0"/>
              <a:t>size=15497</a:t>
            </a:r>
          </a:p>
          <a:p>
            <a:r>
              <a:rPr lang="en-GB" dirty="0"/>
              <a:t>status=ACTIVE</a:t>
            </a:r>
          </a:p>
          <a:p>
            <a:endParaRPr lang="en-US" dirty="0"/>
          </a:p>
        </p:txBody>
      </p:sp>
    </p:spTree>
    <p:extLst>
      <p:ext uri="{BB962C8B-B14F-4D97-AF65-F5344CB8AC3E}">
        <p14:creationId xmlns:p14="http://schemas.microsoft.com/office/powerpoint/2010/main" val="184978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a:extLst>
              <a:ext uri="{FF2B5EF4-FFF2-40B4-BE49-F238E27FC236}">
                <a16:creationId xmlns:a16="http://schemas.microsoft.com/office/drawing/2014/main" id="{E8D0831E-3486-374D-93F2-8E76780F278C}"/>
              </a:ext>
            </a:extLst>
          </p:cNvPr>
          <p:cNvSpPr>
            <a:spLocks noGrp="1"/>
          </p:cNvSpPr>
          <p:nvPr>
            <p:ph sz="quarter" idx="11"/>
          </p:nvPr>
        </p:nvSpPr>
        <p:spPr>
          <a:xfrm>
            <a:off x="7608054" y="2305050"/>
            <a:ext cx="6400800" cy="4297625"/>
          </a:xfrm>
        </p:spPr>
        <p:txBody>
          <a:bodyPr/>
          <a:lstStyle/>
          <a:p>
            <a:r>
              <a:rPr lang="en-US"/>
              <a:t>Task commit: rename to job directory</a:t>
            </a:r>
          </a:p>
          <a:p>
            <a:r>
              <a:rPr lang="en-US"/>
              <a:t>Job commit: rename to final directory</a:t>
            </a:r>
          </a:p>
          <a:p>
            <a:r>
              <a:rPr lang="en-US"/>
              <a:t>Filesystems &amp; most stores: O(directories)</a:t>
            </a:r>
          </a:p>
          <a:p>
            <a:r>
              <a:rPr lang="en-US"/>
              <a:t>S3: COPY operation @6/10 MB/s </a:t>
            </a:r>
          </a:p>
          <a:p>
            <a:r>
              <a:rPr lang="en-US"/>
              <a:t>Without S3Guard, risk of loss</a:t>
            </a:r>
          </a:p>
        </p:txBody>
      </p:sp>
      <p:sp>
        <p:nvSpPr>
          <p:cNvPr id="44" name="Content Placeholder 43">
            <a:extLst>
              <a:ext uri="{FF2B5EF4-FFF2-40B4-BE49-F238E27FC236}">
                <a16:creationId xmlns:a16="http://schemas.microsoft.com/office/drawing/2014/main" id="{C55BABCF-10F8-E64A-98C7-AB1D5DCB48A9}"/>
              </a:ext>
            </a:extLst>
          </p:cNvPr>
          <p:cNvSpPr>
            <a:spLocks noGrp="1"/>
          </p:cNvSpPr>
          <p:nvPr>
            <p:ph sz="quarter" idx="12"/>
          </p:nvPr>
        </p:nvSpPr>
        <p:spPr/>
        <p:txBody>
          <a:bodyPr/>
          <a:lstStyle/>
          <a:p>
            <a:endParaRPr lang="en-US"/>
          </a:p>
        </p:txBody>
      </p:sp>
      <p:sp>
        <p:nvSpPr>
          <p:cNvPr id="45" name="Content Placeholder 44">
            <a:extLst>
              <a:ext uri="{FF2B5EF4-FFF2-40B4-BE49-F238E27FC236}">
                <a16:creationId xmlns:a16="http://schemas.microsoft.com/office/drawing/2014/main" id="{31EB7E41-6E8B-E84B-8F07-02A07B9F3034}"/>
              </a:ext>
            </a:extLst>
          </p:cNvPr>
          <p:cNvSpPr>
            <a:spLocks noGrp="1"/>
          </p:cNvSpPr>
          <p:nvPr>
            <p:ph sz="quarter" idx="13"/>
          </p:nvPr>
        </p:nvSpPr>
        <p:spPr/>
        <p:txBody>
          <a:bodyPr/>
          <a:lstStyle/>
          <a:p>
            <a:endParaRPr lang="en-US"/>
          </a:p>
        </p:txBody>
      </p:sp>
      <p:sp>
        <p:nvSpPr>
          <p:cNvPr id="2" name="Title 1">
            <a:extLst>
              <a:ext uri="{FF2B5EF4-FFF2-40B4-BE49-F238E27FC236}">
                <a16:creationId xmlns:a16="http://schemas.microsoft.com/office/drawing/2014/main" id="{C6A57B36-2A77-084B-9679-FABC53B39C33}"/>
              </a:ext>
            </a:extLst>
          </p:cNvPr>
          <p:cNvSpPr>
            <a:spLocks noGrp="1"/>
          </p:cNvSpPr>
          <p:nvPr>
            <p:ph type="ctrTitle"/>
          </p:nvPr>
        </p:nvSpPr>
        <p:spPr/>
        <p:txBody>
          <a:bodyPr/>
          <a:lstStyle/>
          <a:p>
            <a:r>
              <a:rPr lang="en-US"/>
              <a:t>Next: the commit problem</a:t>
            </a:r>
          </a:p>
        </p:txBody>
      </p:sp>
      <p:sp>
        <p:nvSpPr>
          <p:cNvPr id="24" name="Rounded Rectangle 23">
            <a:extLst>
              <a:ext uri="{FF2B5EF4-FFF2-40B4-BE49-F238E27FC236}">
                <a16:creationId xmlns:a16="http://schemas.microsoft.com/office/drawing/2014/main" id="{21709CCB-B168-3E4A-87BA-7DE1AAB70A18}"/>
              </a:ext>
            </a:extLst>
          </p:cNvPr>
          <p:cNvSpPr/>
          <p:nvPr/>
        </p:nvSpPr>
        <p:spPr>
          <a:xfrm>
            <a:off x="2577993" y="2296125"/>
            <a:ext cx="1662510" cy="503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a:t>
            </a:r>
          </a:p>
        </p:txBody>
      </p:sp>
      <p:sp>
        <p:nvSpPr>
          <p:cNvPr id="25" name="Rounded Rectangle 24">
            <a:extLst>
              <a:ext uri="{FF2B5EF4-FFF2-40B4-BE49-F238E27FC236}">
                <a16:creationId xmlns:a16="http://schemas.microsoft.com/office/drawing/2014/main" id="{B4886CBD-9BFA-BA49-AFCF-D63DC391FACC}"/>
              </a:ext>
            </a:extLst>
          </p:cNvPr>
          <p:cNvSpPr/>
          <p:nvPr/>
        </p:nvSpPr>
        <p:spPr>
          <a:xfrm>
            <a:off x="2577993" y="2902679"/>
            <a:ext cx="1662510" cy="503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work</a:t>
            </a:r>
          </a:p>
        </p:txBody>
      </p:sp>
      <p:sp>
        <p:nvSpPr>
          <p:cNvPr id="26" name="Rounded Rectangle 25">
            <a:extLst>
              <a:ext uri="{FF2B5EF4-FFF2-40B4-BE49-F238E27FC236}">
                <a16:creationId xmlns:a16="http://schemas.microsoft.com/office/drawing/2014/main" id="{076A1C1F-60C4-674D-BF1B-2E43191B04E0}"/>
              </a:ext>
            </a:extLst>
          </p:cNvPr>
          <p:cNvSpPr/>
          <p:nvPr/>
        </p:nvSpPr>
        <p:spPr>
          <a:xfrm>
            <a:off x="939853" y="3852403"/>
            <a:ext cx="2469395" cy="503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_temporary</a:t>
            </a:r>
          </a:p>
        </p:txBody>
      </p:sp>
      <p:sp>
        <p:nvSpPr>
          <p:cNvPr id="27" name="Rounded Rectangle 26">
            <a:extLst>
              <a:ext uri="{FF2B5EF4-FFF2-40B4-BE49-F238E27FC236}">
                <a16:creationId xmlns:a16="http://schemas.microsoft.com/office/drawing/2014/main" id="{30D49617-AE9B-1A40-9722-A40810DCBBB2}"/>
              </a:ext>
            </a:extLst>
          </p:cNvPr>
          <p:cNvSpPr/>
          <p:nvPr/>
        </p:nvSpPr>
        <p:spPr>
          <a:xfrm>
            <a:off x="949495" y="5153232"/>
            <a:ext cx="2450112" cy="503001"/>
          </a:xfrm>
          <a:prstGeom prst="roundRect">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part-00</a:t>
            </a:r>
          </a:p>
        </p:txBody>
      </p:sp>
      <p:sp>
        <p:nvSpPr>
          <p:cNvPr id="28" name="Rounded Rectangle 27">
            <a:extLst>
              <a:ext uri="{FF2B5EF4-FFF2-40B4-BE49-F238E27FC236}">
                <a16:creationId xmlns:a16="http://schemas.microsoft.com/office/drawing/2014/main" id="{610A7DFF-49C6-A44C-B2D1-08B76F96996B}"/>
              </a:ext>
            </a:extLst>
          </p:cNvPr>
          <p:cNvSpPr/>
          <p:nvPr/>
        </p:nvSpPr>
        <p:spPr>
          <a:xfrm>
            <a:off x="939853" y="5782868"/>
            <a:ext cx="2450112" cy="503001"/>
          </a:xfrm>
          <a:prstGeom prst="roundRect">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part-01</a:t>
            </a:r>
          </a:p>
        </p:txBody>
      </p:sp>
      <p:cxnSp>
        <p:nvCxnSpPr>
          <p:cNvPr id="29" name="Straight Connector 28">
            <a:extLst>
              <a:ext uri="{FF2B5EF4-FFF2-40B4-BE49-F238E27FC236}">
                <a16:creationId xmlns:a16="http://schemas.microsoft.com/office/drawing/2014/main" id="{877E85FF-60D6-E44E-AF3E-9EB59D896FBE}"/>
              </a:ext>
            </a:extLst>
          </p:cNvPr>
          <p:cNvCxnSpPr>
            <a:stCxn id="24" idx="2"/>
            <a:endCxn id="25" idx="0"/>
          </p:cNvCxnSpPr>
          <p:nvPr/>
        </p:nvCxnSpPr>
        <p:spPr>
          <a:xfrm>
            <a:off x="3409248" y="2799126"/>
            <a:ext cx="0" cy="103553"/>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9B50C2-B032-C54B-8487-8D1E0F904933}"/>
              </a:ext>
            </a:extLst>
          </p:cNvPr>
          <p:cNvCxnSpPr>
            <a:cxnSpLocks/>
            <a:stCxn id="25" idx="2"/>
            <a:endCxn id="26" idx="0"/>
          </p:cNvCxnSpPr>
          <p:nvPr/>
        </p:nvCxnSpPr>
        <p:spPr>
          <a:xfrm flipH="1">
            <a:off x="2174551" y="3405680"/>
            <a:ext cx="1234697" cy="446723"/>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4E5635-B4B8-7540-8BB7-E332CF8B75AB}"/>
              </a:ext>
            </a:extLst>
          </p:cNvPr>
          <p:cNvCxnSpPr>
            <a:cxnSpLocks/>
            <a:stCxn id="33" idx="0"/>
            <a:endCxn id="25" idx="2"/>
          </p:cNvCxnSpPr>
          <p:nvPr/>
        </p:nvCxnSpPr>
        <p:spPr>
          <a:xfrm flipH="1" flipV="1">
            <a:off x="3409248" y="3405680"/>
            <a:ext cx="1441695" cy="446723"/>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B398AFF4-ED64-9F4E-86B9-6C459F44F25F}"/>
              </a:ext>
            </a:extLst>
          </p:cNvPr>
          <p:cNvSpPr/>
          <p:nvPr/>
        </p:nvSpPr>
        <p:spPr>
          <a:xfrm>
            <a:off x="3625887" y="3852403"/>
            <a:ext cx="2450112" cy="503001"/>
          </a:xfrm>
          <a:prstGeom prst="roundRect">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part-01</a:t>
            </a:r>
          </a:p>
        </p:txBody>
      </p:sp>
      <p:sp>
        <p:nvSpPr>
          <p:cNvPr id="40" name="Rounded Rectangle 39">
            <a:extLst>
              <a:ext uri="{FF2B5EF4-FFF2-40B4-BE49-F238E27FC236}">
                <a16:creationId xmlns:a16="http://schemas.microsoft.com/office/drawing/2014/main" id="{75B82D9E-ECCB-664A-B3C0-543B13CF91CC}"/>
              </a:ext>
            </a:extLst>
          </p:cNvPr>
          <p:cNvSpPr/>
          <p:nvPr/>
        </p:nvSpPr>
        <p:spPr>
          <a:xfrm>
            <a:off x="939853" y="4482039"/>
            <a:ext cx="2469395" cy="503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nsolas" charset="0"/>
                <a:ea typeface="Consolas" charset="0"/>
                <a:cs typeface="Consolas" charset="0"/>
              </a:rPr>
              <a:t>attempt_123</a:t>
            </a:r>
          </a:p>
        </p:txBody>
      </p:sp>
      <p:sp>
        <p:nvSpPr>
          <p:cNvPr id="41" name="Rectangle 40">
            <a:extLst>
              <a:ext uri="{FF2B5EF4-FFF2-40B4-BE49-F238E27FC236}">
                <a16:creationId xmlns:a16="http://schemas.microsoft.com/office/drawing/2014/main" id="{B1AF127E-D69E-3B48-8DA6-038D0AA3374A}"/>
              </a:ext>
            </a:extLst>
          </p:cNvPr>
          <p:cNvSpPr/>
          <p:nvPr/>
        </p:nvSpPr>
        <p:spPr>
          <a:xfrm>
            <a:off x="885133" y="6602675"/>
            <a:ext cx="9555652" cy="430887"/>
          </a:xfrm>
          <a:prstGeom prst="rect">
            <a:avLst/>
          </a:prstGeom>
        </p:spPr>
        <p:txBody>
          <a:bodyPr wrap="square">
            <a:spAutoFit/>
          </a:bodyPr>
          <a:lstStyle/>
          <a:p>
            <a:r>
              <a:rPr lang="en-US">
                <a:latin typeface="Consolas" charset="0"/>
                <a:ea typeface="Consolas" charset="0"/>
                <a:cs typeface="Consolas" charset="0"/>
              </a:rPr>
              <a:t>rename("/work/temporary/attempt_123/part-01", "/work/")</a:t>
            </a:r>
          </a:p>
        </p:txBody>
      </p:sp>
    </p:spTree>
    <p:extLst>
      <p:ext uri="{BB962C8B-B14F-4D97-AF65-F5344CB8AC3E}">
        <p14:creationId xmlns:p14="http://schemas.microsoft.com/office/powerpoint/2010/main" val="11120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28"/>
                                        </p:tgtEl>
                                      </p:cBhvr>
                                    </p:animEffect>
                                    <p:set>
                                      <p:cBhvr>
                                        <p:cTn id="7" dur="1" fill="hold">
                                          <p:stCondLst>
                                            <p:cond delay="999"/>
                                          </p:stCondLst>
                                        </p:cTn>
                                        <p:tgtEl>
                                          <p:spTgt spid="28"/>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1000"/>
                                        <p:tgtEl>
                                          <p:spTgt spid="3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ACE8-D4B5-FF4F-8FCB-E4ABFA34183A}"/>
              </a:ext>
            </a:extLst>
          </p:cNvPr>
          <p:cNvSpPr>
            <a:spLocks noGrp="1"/>
          </p:cNvSpPr>
          <p:nvPr>
            <p:ph type="ctrTitle"/>
          </p:nvPr>
        </p:nvSpPr>
        <p:spPr>
          <a:xfrm>
            <a:off x="841494" y="708840"/>
            <a:ext cx="3618994" cy="1023936"/>
          </a:xfrm>
        </p:spPr>
        <p:txBody>
          <a:bodyPr/>
          <a:lstStyle/>
          <a:p>
            <a:r>
              <a:rPr lang="en-US"/>
              <a:t>MR</a:t>
            </a:r>
            <a:br>
              <a:rPr lang="en-US"/>
            </a:br>
            <a:r>
              <a:rPr lang="en-US"/>
              <a:t>Commit Protocol</a:t>
            </a:r>
          </a:p>
        </p:txBody>
      </p:sp>
      <p:pic>
        <p:nvPicPr>
          <p:cNvPr id="4" name="Picture 3">
            <a:extLst>
              <a:ext uri="{FF2B5EF4-FFF2-40B4-BE49-F238E27FC236}">
                <a16:creationId xmlns:a16="http://schemas.microsoft.com/office/drawing/2014/main" id="{0511CB16-60F5-884A-AA28-54FDFFD4F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67" y="0"/>
            <a:ext cx="5279065" cy="8229600"/>
          </a:xfrm>
          <a:prstGeom prst="rect">
            <a:avLst/>
          </a:prstGeom>
        </p:spPr>
      </p:pic>
    </p:spTree>
    <p:extLst>
      <p:ext uri="{BB962C8B-B14F-4D97-AF65-F5344CB8AC3E}">
        <p14:creationId xmlns:p14="http://schemas.microsoft.com/office/powerpoint/2010/main" val="138178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1CF0552-068B-7D4C-AD8E-898272BCAF04}"/>
              </a:ext>
            </a:extLst>
          </p:cNvPr>
          <p:cNvPicPr>
            <a:picLocks noGrp="1" noChangeAspect="1"/>
          </p:cNvPicPr>
          <p:nvPr>
            <p:ph sz="quarter" idx="10"/>
          </p:nvPr>
        </p:nvPicPr>
        <p:blipFill>
          <a:blip r:embed="rId3" cstate="screen">
            <a:extLst>
              <a:ext uri="{28A0092B-C50C-407E-A947-70E740481C1C}">
                <a14:useLocalDpi xmlns:a14="http://schemas.microsoft.com/office/drawing/2010/main"/>
              </a:ext>
            </a:extLst>
          </a:blip>
          <a:stretch>
            <a:fillRect/>
          </a:stretch>
        </p:blipFill>
        <p:spPr>
          <a:xfrm>
            <a:off x="1461123" y="2305050"/>
            <a:ext cx="5161304" cy="4683125"/>
          </a:xfrm>
        </p:spPr>
      </p:pic>
      <p:sp>
        <p:nvSpPr>
          <p:cNvPr id="3" name="Content Placeholder 2">
            <a:extLst>
              <a:ext uri="{FF2B5EF4-FFF2-40B4-BE49-F238E27FC236}">
                <a16:creationId xmlns:a16="http://schemas.microsoft.com/office/drawing/2014/main" id="{D9B19B88-BD5F-3341-9DC4-2799F4B5F505}"/>
              </a:ext>
            </a:extLst>
          </p:cNvPr>
          <p:cNvSpPr>
            <a:spLocks noGrp="1"/>
          </p:cNvSpPr>
          <p:nvPr>
            <p:ph sz="quarter" idx="11"/>
          </p:nvPr>
        </p:nvSpPr>
        <p:spPr/>
        <p:txBody>
          <a:bodyPr/>
          <a:lstStyle/>
          <a:p>
            <a:r>
              <a:rPr lang="en-US" dirty="0"/>
              <a:t>Why do the cloud stores matter?</a:t>
            </a:r>
          </a:p>
          <a:p>
            <a:r>
              <a:rPr lang="en-US" dirty="0"/>
              <a:t>Where do the stores stand today?</a:t>
            </a:r>
          </a:p>
          <a:p>
            <a:r>
              <a:rPr lang="en-US" dirty="0"/>
              <a:t>What new &amp; interesting stuff is there?</a:t>
            </a:r>
          </a:p>
        </p:txBody>
      </p:sp>
      <p:sp>
        <p:nvSpPr>
          <p:cNvPr id="4" name="Content Placeholder 3">
            <a:extLst>
              <a:ext uri="{FF2B5EF4-FFF2-40B4-BE49-F238E27FC236}">
                <a16:creationId xmlns:a16="http://schemas.microsoft.com/office/drawing/2014/main" id="{E112A31E-7DC6-2246-BB03-3A1DA5384D00}"/>
              </a:ext>
            </a:extLst>
          </p:cNvPr>
          <p:cNvSpPr>
            <a:spLocks noGrp="1"/>
          </p:cNvSpPr>
          <p:nvPr>
            <p:ph sz="quarter" idx="12"/>
          </p:nvPr>
        </p:nvSpPr>
        <p:spPr/>
        <p:txBody>
          <a:bodyPr/>
          <a:lstStyle/>
          <a:p>
            <a:r>
              <a:rPr lang="en-US" dirty="0"/>
              <a:t>Hadoop committer; busy on object storage</a:t>
            </a:r>
          </a:p>
        </p:txBody>
      </p:sp>
      <p:sp>
        <p:nvSpPr>
          <p:cNvPr id="5" name="Content Placeholder 4">
            <a:extLst>
              <a:ext uri="{FF2B5EF4-FFF2-40B4-BE49-F238E27FC236}">
                <a16:creationId xmlns:a16="http://schemas.microsoft.com/office/drawing/2014/main" id="{7C2DE736-7F61-5D40-904B-F82EAE4BD325}"/>
              </a:ext>
            </a:extLst>
          </p:cNvPr>
          <p:cNvSpPr>
            <a:spLocks noGrp="1"/>
          </p:cNvSpPr>
          <p:nvPr>
            <p:ph sz="quarter" idx="13"/>
          </p:nvPr>
        </p:nvSpPr>
        <p:spPr/>
        <p:txBody>
          <a:bodyPr/>
          <a:lstStyle/>
          <a:p>
            <a:endParaRPr lang="en-US" dirty="0"/>
          </a:p>
        </p:txBody>
      </p:sp>
      <p:sp>
        <p:nvSpPr>
          <p:cNvPr id="6" name="Title 5">
            <a:extLst>
              <a:ext uri="{FF2B5EF4-FFF2-40B4-BE49-F238E27FC236}">
                <a16:creationId xmlns:a16="http://schemas.microsoft.com/office/drawing/2014/main" id="{A4B523E5-04C2-9947-9C2F-C4CC079829FA}"/>
              </a:ext>
            </a:extLst>
          </p:cNvPr>
          <p:cNvSpPr>
            <a:spLocks noGrp="1"/>
          </p:cNvSpPr>
          <p:nvPr>
            <p:ph type="ctrTitle"/>
          </p:nvPr>
        </p:nvSpPr>
        <p:spPr/>
        <p:txBody>
          <a:bodyPr/>
          <a:lstStyle/>
          <a:p>
            <a:r>
              <a:rPr lang="en-US" dirty="0"/>
              <a:t>Speaker &amp; Talk Overview</a:t>
            </a:r>
          </a:p>
        </p:txBody>
      </p:sp>
    </p:spTree>
    <p:extLst>
      <p:ext uri="{BB962C8B-B14F-4D97-AF65-F5344CB8AC3E}">
        <p14:creationId xmlns:p14="http://schemas.microsoft.com/office/powerpoint/2010/main" val="305430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5FCB7E-4216-0B44-9FA1-4C6AF5BA5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504" y="0"/>
            <a:ext cx="7095392" cy="8229600"/>
          </a:xfrm>
          <a:prstGeom prst="rect">
            <a:avLst/>
          </a:prstGeom>
        </p:spPr>
      </p:pic>
      <p:sp>
        <p:nvSpPr>
          <p:cNvPr id="2" name="Title 1">
            <a:extLst>
              <a:ext uri="{FF2B5EF4-FFF2-40B4-BE49-F238E27FC236}">
                <a16:creationId xmlns:a16="http://schemas.microsoft.com/office/drawing/2014/main" id="{E182F02D-50DF-FF44-BE93-EBD5D398635E}"/>
              </a:ext>
            </a:extLst>
          </p:cNvPr>
          <p:cNvSpPr>
            <a:spLocks noGrp="1"/>
          </p:cNvSpPr>
          <p:nvPr>
            <p:ph type="ctrTitle"/>
          </p:nvPr>
        </p:nvSpPr>
        <p:spPr>
          <a:xfrm>
            <a:off x="789455" y="649367"/>
            <a:ext cx="3254721" cy="1023936"/>
          </a:xfrm>
        </p:spPr>
        <p:txBody>
          <a:bodyPr/>
          <a:lstStyle/>
          <a:p>
            <a:r>
              <a:rPr lang="en-US"/>
              <a:t>Spark</a:t>
            </a:r>
            <a:br>
              <a:rPr lang="en-US"/>
            </a:br>
            <a:r>
              <a:rPr lang="en-US"/>
              <a:t>Commit Protocol</a:t>
            </a:r>
          </a:p>
        </p:txBody>
      </p:sp>
    </p:spTree>
    <p:extLst>
      <p:ext uri="{BB962C8B-B14F-4D97-AF65-F5344CB8AC3E}">
        <p14:creationId xmlns:p14="http://schemas.microsoft.com/office/powerpoint/2010/main" val="41132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PUT replaces rename()</a:t>
            </a:r>
          </a:p>
        </p:txBody>
      </p:sp>
      <p:sp>
        <p:nvSpPr>
          <p:cNvPr id="7" name="Can 6"/>
          <p:cNvSpPr/>
          <p:nvPr/>
        </p:nvSpPr>
        <p:spPr>
          <a:xfrm>
            <a:off x="8236071" y="467653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8" name="Can 7"/>
          <p:cNvSpPr/>
          <p:nvPr/>
        </p:nvSpPr>
        <p:spPr>
          <a:xfrm>
            <a:off x="10534868" y="472165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9" name="Can 8"/>
          <p:cNvSpPr/>
          <p:nvPr/>
        </p:nvSpPr>
        <p:spPr>
          <a:xfrm>
            <a:off x="8236071" y="2260666"/>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10" name="Can 9"/>
          <p:cNvSpPr/>
          <p:nvPr/>
        </p:nvSpPr>
        <p:spPr>
          <a:xfrm>
            <a:off x="10534868" y="2260668"/>
            <a:ext cx="1386571" cy="2035848"/>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Regular" charset="0"/>
            </a:endParaRPr>
          </a:p>
        </p:txBody>
      </p:sp>
      <p:sp>
        <p:nvSpPr>
          <p:cNvPr id="11" name="Cube 10"/>
          <p:cNvSpPr/>
          <p:nvPr/>
        </p:nvSpPr>
        <p:spPr>
          <a:xfrm>
            <a:off x="10669742" y="3528865"/>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2" name="Cube 11"/>
          <p:cNvSpPr/>
          <p:nvPr/>
        </p:nvSpPr>
        <p:spPr>
          <a:xfrm>
            <a:off x="8370790" y="2888566"/>
            <a:ext cx="1072152" cy="435562"/>
          </a:xfrm>
          <a:prstGeom prst="cube">
            <a:avLst/>
          </a:prstGeom>
          <a:solidFill>
            <a:schemeClr val="accent2">
              <a:lumMod val="40000"/>
              <a:lumOff val="60000"/>
            </a:schemeClr>
          </a:solidFill>
          <a:ln>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3" name="Cube 12"/>
          <p:cNvSpPr/>
          <p:nvPr/>
        </p:nvSpPr>
        <p:spPr>
          <a:xfrm>
            <a:off x="10692076" y="5304017"/>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14" name="Cube 13"/>
          <p:cNvSpPr/>
          <p:nvPr/>
        </p:nvSpPr>
        <p:spPr>
          <a:xfrm>
            <a:off x="10692076" y="2843025"/>
            <a:ext cx="1072152" cy="435562"/>
          </a:xfrm>
          <a:prstGeom prst="cube">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15" name="Cube 14"/>
          <p:cNvSpPr/>
          <p:nvPr/>
        </p:nvSpPr>
        <p:spPr>
          <a:xfrm>
            <a:off x="8370945" y="5367805"/>
            <a:ext cx="1072152" cy="435562"/>
          </a:xfrm>
          <a:prstGeom prst="cube">
            <a:avLst/>
          </a:prstGeom>
          <a:solidFill>
            <a:schemeClr val="accent1">
              <a:lumMod val="40000"/>
              <a:lumOff val="60000"/>
            </a:schemeClr>
          </a:solid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16" name="TextBox 15"/>
          <p:cNvSpPr txBox="1"/>
          <p:nvPr/>
        </p:nvSpPr>
        <p:spPr>
          <a:xfrm>
            <a:off x="8532134" y="225120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s01</a:t>
            </a:r>
          </a:p>
        </p:txBody>
      </p:sp>
      <p:sp>
        <p:nvSpPr>
          <p:cNvPr id="17" name="TextBox 16"/>
          <p:cNvSpPr txBox="1"/>
          <p:nvPr/>
        </p:nvSpPr>
        <p:spPr>
          <a:xfrm>
            <a:off x="10842679" y="2251206"/>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s02</a:t>
            </a:r>
          </a:p>
        </p:txBody>
      </p:sp>
      <p:sp>
        <p:nvSpPr>
          <p:cNvPr id="18" name="TextBox 17"/>
          <p:cNvSpPr txBox="1"/>
          <p:nvPr/>
        </p:nvSpPr>
        <p:spPr>
          <a:xfrm>
            <a:off x="8543883" y="467620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s03</a:t>
            </a:r>
          </a:p>
        </p:txBody>
      </p:sp>
      <p:sp>
        <p:nvSpPr>
          <p:cNvPr id="19" name="TextBox 18"/>
          <p:cNvSpPr txBox="1"/>
          <p:nvPr/>
        </p:nvSpPr>
        <p:spPr>
          <a:xfrm>
            <a:off x="10865014" y="4715218"/>
            <a:ext cx="804970" cy="307777"/>
          </a:xfrm>
          <a:prstGeom prst="rect">
            <a:avLst/>
          </a:prstGeom>
          <a:noFill/>
        </p:spPr>
        <p:txBody>
          <a:bodyPr wrap="square" rtlCol="0">
            <a:spAutoFit/>
          </a:bodyPr>
          <a:lstStyle/>
          <a:p>
            <a:pPr algn="ctr"/>
            <a:r>
              <a:rPr lang="en-US" sz="1400">
                <a:latin typeface="Consolas" charset="0"/>
                <a:ea typeface="Consolas" charset="0"/>
                <a:cs typeface="Consolas" charset="0"/>
              </a:rPr>
              <a:t>s04</a:t>
            </a:r>
          </a:p>
        </p:txBody>
      </p:sp>
      <p:sp>
        <p:nvSpPr>
          <p:cNvPr id="20" name="Cube 19"/>
          <p:cNvSpPr/>
          <p:nvPr/>
        </p:nvSpPr>
        <p:spPr>
          <a:xfrm>
            <a:off x="10669742" y="5846678"/>
            <a:ext cx="1072152" cy="435562"/>
          </a:xfrm>
          <a:prstGeom prst="cube">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
        <p:nvSpPr>
          <p:cNvPr id="22" name="Rectangle 21"/>
          <p:cNvSpPr/>
          <p:nvPr/>
        </p:nvSpPr>
        <p:spPr>
          <a:xfrm>
            <a:off x="636385" y="2347570"/>
            <a:ext cx="7058669" cy="400110"/>
          </a:xfrm>
          <a:prstGeom prst="rect">
            <a:avLst/>
          </a:prstGeom>
        </p:spPr>
        <p:txBody>
          <a:bodyPr wrap="square">
            <a:spAutoFit/>
          </a:bodyPr>
          <a:lstStyle/>
          <a:p>
            <a:r>
              <a:rPr lang="en-US" sz="2000">
                <a:latin typeface="Consolas" charset="0"/>
                <a:ea typeface="Consolas" charset="0"/>
                <a:cs typeface="Consolas" charset="0"/>
              </a:rPr>
              <a:t>put00 = POST "Multipart Upload" /work/part00 </a:t>
            </a:r>
          </a:p>
        </p:txBody>
      </p:sp>
      <p:cxnSp>
        <p:nvCxnSpPr>
          <p:cNvPr id="23" name="Straight Arrow Connector 22"/>
          <p:cNvCxnSpPr>
            <a:cxnSpLocks/>
          </p:cNvCxnSpPr>
          <p:nvPr/>
        </p:nvCxnSpPr>
        <p:spPr>
          <a:xfrm flipV="1">
            <a:off x="5820076" y="3413279"/>
            <a:ext cx="2929170" cy="29875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cxnSpLocks/>
          </p:cNvCxnSpPr>
          <p:nvPr/>
        </p:nvCxnSpPr>
        <p:spPr>
          <a:xfrm>
            <a:off x="6146967" y="2991556"/>
            <a:ext cx="2223978" cy="181860"/>
          </a:xfrm>
          <a:prstGeom prst="straightConnector1">
            <a:avLst/>
          </a:prstGeom>
          <a:ln>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p:cNvCxnSpPr>
            <a:cxnSpLocks/>
          </p:cNvCxnSpPr>
          <p:nvPr/>
        </p:nvCxnSpPr>
        <p:spPr>
          <a:xfrm>
            <a:off x="7016034" y="2558983"/>
            <a:ext cx="1214900" cy="185764"/>
          </a:xfrm>
          <a:prstGeom prst="straightConnector1">
            <a:avLst/>
          </a:prstGeom>
          <a:ln>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p:cNvCxnSpPr>
            <a:cxnSpLocks/>
          </p:cNvCxnSpPr>
          <p:nvPr/>
        </p:nvCxnSpPr>
        <p:spPr>
          <a:xfrm flipV="1">
            <a:off x="5820076" y="5846678"/>
            <a:ext cx="2550714" cy="1062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p:cNvCxnSpPr>
          <p:nvPr/>
        </p:nvCxnSpPr>
        <p:spPr>
          <a:xfrm>
            <a:off x="7038770" y="4481689"/>
            <a:ext cx="1174528" cy="387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8349D17-F05E-A140-B5E3-51EFB07DE331}"/>
              </a:ext>
            </a:extLst>
          </p:cNvPr>
          <p:cNvSpPr txBox="1"/>
          <p:nvPr/>
        </p:nvSpPr>
        <p:spPr>
          <a:xfrm>
            <a:off x="327885" y="1677815"/>
            <a:ext cx="1166153" cy="369460"/>
          </a:xfrm>
          <a:prstGeom prst="rect">
            <a:avLst/>
          </a:prstGeom>
        </p:spPr>
        <p:txBody>
          <a:bodyPr vert="horz" wrap="none" lIns="0" tIns="0" rIns="0" bIns="0" rtlCol="0" anchor="ctr" anchorCtr="0">
            <a:spAutoFit/>
          </a:bodyPr>
          <a:lstStyle/>
          <a:p>
            <a:pPr>
              <a:lnSpc>
                <a:spcPct val="85000"/>
              </a:lnSpc>
              <a:spcBef>
                <a:spcPts val="600"/>
              </a:spcBef>
            </a:pPr>
            <a:r>
              <a:rPr lang="en-US" sz="2800"/>
              <a:t>Task 00:</a:t>
            </a:r>
          </a:p>
        </p:txBody>
      </p:sp>
      <p:sp>
        <p:nvSpPr>
          <p:cNvPr id="32" name="Rectangle 31">
            <a:extLst>
              <a:ext uri="{FF2B5EF4-FFF2-40B4-BE49-F238E27FC236}">
                <a16:creationId xmlns:a16="http://schemas.microsoft.com/office/drawing/2014/main" id="{23DDDB6A-4CB8-0343-B28A-2E4B37FBB4EF}"/>
              </a:ext>
            </a:extLst>
          </p:cNvPr>
          <p:cNvSpPr/>
          <p:nvPr/>
        </p:nvSpPr>
        <p:spPr>
          <a:xfrm>
            <a:off x="636385" y="2783008"/>
            <a:ext cx="6072239" cy="400110"/>
          </a:xfrm>
          <a:prstGeom prst="rect">
            <a:avLst/>
          </a:prstGeom>
        </p:spPr>
        <p:txBody>
          <a:bodyPr wrap="square">
            <a:spAutoFit/>
          </a:bodyPr>
          <a:lstStyle/>
          <a:p>
            <a:r>
              <a:rPr lang="en-US" sz="2000">
                <a:latin typeface="Consolas" charset="0"/>
                <a:ea typeface="Consolas" charset="0"/>
                <a:cs typeface="Consolas" charset="0"/>
              </a:rPr>
              <a:t>POST "Block" put00, /work/part00, data</a:t>
            </a:r>
          </a:p>
        </p:txBody>
      </p:sp>
      <p:sp>
        <p:nvSpPr>
          <p:cNvPr id="33" name="TextBox 32">
            <a:extLst>
              <a:ext uri="{FF2B5EF4-FFF2-40B4-BE49-F238E27FC236}">
                <a16:creationId xmlns:a16="http://schemas.microsoft.com/office/drawing/2014/main" id="{CF726D91-7E56-AC4F-8644-60C5796532C5}"/>
              </a:ext>
            </a:extLst>
          </p:cNvPr>
          <p:cNvSpPr txBox="1"/>
          <p:nvPr/>
        </p:nvSpPr>
        <p:spPr>
          <a:xfrm>
            <a:off x="327885" y="3561916"/>
            <a:ext cx="1166153" cy="369460"/>
          </a:xfrm>
          <a:prstGeom prst="rect">
            <a:avLst/>
          </a:prstGeom>
        </p:spPr>
        <p:txBody>
          <a:bodyPr vert="horz" wrap="none" lIns="0" tIns="0" rIns="0" bIns="0" rtlCol="0" anchor="ctr" anchorCtr="0">
            <a:spAutoFit/>
          </a:bodyPr>
          <a:lstStyle/>
          <a:p>
            <a:pPr>
              <a:lnSpc>
                <a:spcPct val="85000"/>
              </a:lnSpc>
              <a:spcBef>
                <a:spcPts val="600"/>
              </a:spcBef>
            </a:pPr>
            <a:r>
              <a:rPr lang="en-US" sz="2800">
                <a:solidFill>
                  <a:schemeClr val="tx2"/>
                </a:solidFill>
              </a:rPr>
              <a:t>Task 01:</a:t>
            </a:r>
          </a:p>
        </p:txBody>
      </p:sp>
      <p:sp>
        <p:nvSpPr>
          <p:cNvPr id="34" name="Rectangle 33">
            <a:extLst>
              <a:ext uri="{FF2B5EF4-FFF2-40B4-BE49-F238E27FC236}">
                <a16:creationId xmlns:a16="http://schemas.microsoft.com/office/drawing/2014/main" id="{A1BB41BC-D37C-2B4C-926D-9524F81AF11B}"/>
              </a:ext>
            </a:extLst>
          </p:cNvPr>
          <p:cNvSpPr/>
          <p:nvPr/>
        </p:nvSpPr>
        <p:spPr>
          <a:xfrm>
            <a:off x="636385" y="4242043"/>
            <a:ext cx="6726290" cy="400110"/>
          </a:xfrm>
          <a:prstGeom prst="rect">
            <a:avLst/>
          </a:prstGeom>
        </p:spPr>
        <p:txBody>
          <a:bodyPr wrap="square">
            <a:spAutoFit/>
          </a:bodyPr>
          <a:lstStyle/>
          <a:p>
            <a:r>
              <a:rPr lang="en-US" sz="2000">
                <a:solidFill>
                  <a:schemeClr val="tx2"/>
                </a:solidFill>
                <a:latin typeface="Consolas" charset="0"/>
                <a:ea typeface="Consolas" charset="0"/>
                <a:cs typeface="Consolas" charset="0"/>
              </a:rPr>
              <a:t>put01 = POST "Multipart Upload" /work/part01 </a:t>
            </a:r>
          </a:p>
        </p:txBody>
      </p:sp>
      <p:sp>
        <p:nvSpPr>
          <p:cNvPr id="35" name="Rectangle 34">
            <a:extLst>
              <a:ext uri="{FF2B5EF4-FFF2-40B4-BE49-F238E27FC236}">
                <a16:creationId xmlns:a16="http://schemas.microsoft.com/office/drawing/2014/main" id="{2324FEAC-F804-F843-8755-A5F3863F3CCC}"/>
              </a:ext>
            </a:extLst>
          </p:cNvPr>
          <p:cNvSpPr/>
          <p:nvPr/>
        </p:nvSpPr>
        <p:spPr>
          <a:xfrm>
            <a:off x="636385" y="4677481"/>
            <a:ext cx="6072239" cy="400110"/>
          </a:xfrm>
          <a:prstGeom prst="rect">
            <a:avLst/>
          </a:prstGeom>
        </p:spPr>
        <p:txBody>
          <a:bodyPr wrap="square">
            <a:spAutoFit/>
          </a:bodyPr>
          <a:lstStyle/>
          <a:p>
            <a:r>
              <a:rPr lang="en-US" sz="2000">
                <a:solidFill>
                  <a:schemeClr val="tx2"/>
                </a:solidFill>
                <a:latin typeface="Consolas" charset="0"/>
                <a:ea typeface="Consolas" charset="0"/>
                <a:cs typeface="Consolas" charset="0"/>
              </a:rPr>
              <a:t>POST "Block" put01, /work/part01, data</a:t>
            </a:r>
          </a:p>
        </p:txBody>
      </p:sp>
      <p:sp>
        <p:nvSpPr>
          <p:cNvPr id="37" name="TextBox 36">
            <a:extLst>
              <a:ext uri="{FF2B5EF4-FFF2-40B4-BE49-F238E27FC236}">
                <a16:creationId xmlns:a16="http://schemas.microsoft.com/office/drawing/2014/main" id="{4E075595-F315-A543-AC33-C4E5785C63E1}"/>
              </a:ext>
            </a:extLst>
          </p:cNvPr>
          <p:cNvSpPr txBox="1"/>
          <p:nvPr/>
        </p:nvSpPr>
        <p:spPr>
          <a:xfrm>
            <a:off x="327885" y="5623572"/>
            <a:ext cx="1729640" cy="369460"/>
          </a:xfrm>
          <a:prstGeom prst="rect">
            <a:avLst/>
          </a:prstGeom>
        </p:spPr>
        <p:txBody>
          <a:bodyPr vert="horz" wrap="none" lIns="0" tIns="0" rIns="0" bIns="0" rtlCol="0" anchor="ctr" anchorCtr="0">
            <a:spAutoFit/>
          </a:bodyPr>
          <a:lstStyle/>
          <a:p>
            <a:pPr>
              <a:lnSpc>
                <a:spcPct val="85000"/>
              </a:lnSpc>
              <a:spcBef>
                <a:spcPts val="600"/>
              </a:spcBef>
            </a:pPr>
            <a:r>
              <a:rPr lang="en-US" sz="2800">
                <a:solidFill>
                  <a:schemeClr val="accent3"/>
                </a:solidFill>
              </a:rPr>
              <a:t>Job Commit</a:t>
            </a:r>
          </a:p>
        </p:txBody>
      </p:sp>
      <p:sp>
        <p:nvSpPr>
          <p:cNvPr id="38" name="Rectangle 37">
            <a:extLst>
              <a:ext uri="{FF2B5EF4-FFF2-40B4-BE49-F238E27FC236}">
                <a16:creationId xmlns:a16="http://schemas.microsoft.com/office/drawing/2014/main" id="{2FEFE3BC-7B15-1D43-8C4A-99AAC7AC9F2D}"/>
              </a:ext>
            </a:extLst>
          </p:cNvPr>
          <p:cNvSpPr/>
          <p:nvPr/>
        </p:nvSpPr>
        <p:spPr>
          <a:xfrm>
            <a:off x="636385" y="6235006"/>
            <a:ext cx="6072239" cy="400110"/>
          </a:xfrm>
          <a:prstGeom prst="rect">
            <a:avLst/>
          </a:prstGeom>
        </p:spPr>
        <p:txBody>
          <a:bodyPr wrap="square">
            <a:spAutoFit/>
          </a:bodyPr>
          <a:lstStyle/>
          <a:p>
            <a:r>
              <a:rPr lang="en-US" sz="2000">
                <a:latin typeface="Consolas" charset="0"/>
                <a:ea typeface="Consolas" charset="0"/>
                <a:cs typeface="Consolas" charset="0"/>
              </a:rPr>
              <a:t>POST "Complete" put00, /work/part00</a:t>
            </a:r>
          </a:p>
        </p:txBody>
      </p:sp>
      <p:sp>
        <p:nvSpPr>
          <p:cNvPr id="39" name="Rectangle 38">
            <a:extLst>
              <a:ext uri="{FF2B5EF4-FFF2-40B4-BE49-F238E27FC236}">
                <a16:creationId xmlns:a16="http://schemas.microsoft.com/office/drawing/2014/main" id="{5B74BCF4-2537-034A-9008-FC7F1EA43F5C}"/>
              </a:ext>
            </a:extLst>
          </p:cNvPr>
          <p:cNvSpPr/>
          <p:nvPr/>
        </p:nvSpPr>
        <p:spPr>
          <a:xfrm>
            <a:off x="636385" y="6684852"/>
            <a:ext cx="6072239" cy="400110"/>
          </a:xfrm>
          <a:prstGeom prst="rect">
            <a:avLst/>
          </a:prstGeom>
        </p:spPr>
        <p:txBody>
          <a:bodyPr wrap="square">
            <a:spAutoFit/>
          </a:bodyPr>
          <a:lstStyle/>
          <a:p>
            <a:r>
              <a:rPr lang="en-US" sz="2000">
                <a:solidFill>
                  <a:schemeClr val="tx2"/>
                </a:solidFill>
                <a:latin typeface="Consolas" charset="0"/>
                <a:ea typeface="Consolas" charset="0"/>
                <a:cs typeface="Consolas" charset="0"/>
              </a:rPr>
              <a:t>POST "Complete" put01, /work/part01</a:t>
            </a:r>
          </a:p>
        </p:txBody>
      </p:sp>
      <p:cxnSp>
        <p:nvCxnSpPr>
          <p:cNvPr id="43" name="Straight Arrow Connector 42">
            <a:extLst>
              <a:ext uri="{FF2B5EF4-FFF2-40B4-BE49-F238E27FC236}">
                <a16:creationId xmlns:a16="http://schemas.microsoft.com/office/drawing/2014/main" id="{2039730B-119F-0144-9647-D7FC4D389CF4}"/>
              </a:ext>
            </a:extLst>
          </p:cNvPr>
          <p:cNvCxnSpPr>
            <a:cxnSpLocks/>
          </p:cNvCxnSpPr>
          <p:nvPr/>
        </p:nvCxnSpPr>
        <p:spPr>
          <a:xfrm>
            <a:off x="6146967" y="4869106"/>
            <a:ext cx="2223978" cy="536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Cube 48">
            <a:extLst>
              <a:ext uri="{FF2B5EF4-FFF2-40B4-BE49-F238E27FC236}">
                <a16:creationId xmlns:a16="http://schemas.microsoft.com/office/drawing/2014/main" id="{CB6B6D37-6844-8A4C-806B-4030BC16E419}"/>
              </a:ext>
            </a:extLst>
          </p:cNvPr>
          <p:cNvSpPr/>
          <p:nvPr/>
        </p:nvSpPr>
        <p:spPr>
          <a:xfrm>
            <a:off x="8370790" y="2888566"/>
            <a:ext cx="1072152" cy="435562"/>
          </a:xfrm>
          <a:prstGeom prst="cub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00</a:t>
            </a:r>
          </a:p>
        </p:txBody>
      </p:sp>
      <p:sp>
        <p:nvSpPr>
          <p:cNvPr id="50" name="Cube 49">
            <a:extLst>
              <a:ext uri="{FF2B5EF4-FFF2-40B4-BE49-F238E27FC236}">
                <a16:creationId xmlns:a16="http://schemas.microsoft.com/office/drawing/2014/main" id="{F2D68D8E-EA1E-E84E-B274-FC650578F39C}"/>
              </a:ext>
            </a:extLst>
          </p:cNvPr>
          <p:cNvSpPr/>
          <p:nvPr/>
        </p:nvSpPr>
        <p:spPr>
          <a:xfrm>
            <a:off x="8377239" y="5363679"/>
            <a:ext cx="1072152" cy="435562"/>
          </a:xfrm>
          <a:prstGeom prst="cube">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charset="0"/>
                <a:ea typeface="Consolas" charset="0"/>
                <a:cs typeface="Consolas" charset="0"/>
              </a:rPr>
              <a:t>01</a:t>
            </a:r>
          </a:p>
        </p:txBody>
      </p:sp>
    </p:spTree>
    <p:custDataLst>
      <p:tags r:id="rId1"/>
    </p:custDataLst>
    <p:extLst>
      <p:ext uri="{BB962C8B-B14F-4D97-AF65-F5344CB8AC3E}">
        <p14:creationId xmlns:p14="http://schemas.microsoft.com/office/powerpoint/2010/main" val="400308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2"/>
                                        </p:tgtEl>
                                        <p:attrNameLst>
                                          <p:attrName>style.visibility</p:attrName>
                                        </p:attrNameLst>
                                      </p:cBhvr>
                                      <p:to>
                                        <p:strVal val="visible"/>
                                      </p:to>
                                    </p:set>
                                  </p:childTnLst>
                                </p:cTn>
                              </p:par>
                              <p:par>
                                <p:cTn id="9" presetID="9" presetClass="entr" presetSubtype="0" fill="hold" nodeType="withEffect">
                                  <p:stCondLst>
                                    <p:cond delay="100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9"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2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1000"/>
                            </p:stCondLst>
                            <p:childTnLst>
                              <p:par>
                                <p:cTn id="29" presetID="9" presetClass="entr" presetSubtype="0" fill="hold" nodeType="after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1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9"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2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1000"/>
                                  </p:stCondLst>
                                  <p:childTnLst>
                                    <p:set>
                                      <p:cBhvr>
                                        <p:cTn id="48" dur="1" fill="hold">
                                          <p:stCondLst>
                                            <p:cond delay="0"/>
                                          </p:stCondLst>
                                        </p:cTn>
                                        <p:tgtEl>
                                          <p:spTgt spid="38"/>
                                        </p:tgtEl>
                                        <p:attrNameLst>
                                          <p:attrName>style.visibility</p:attrName>
                                        </p:attrNameLst>
                                      </p:cBhvr>
                                      <p:to>
                                        <p:strVal val="visible"/>
                                      </p:to>
                                    </p:set>
                                  </p:childTnLst>
                                </p:cTn>
                              </p:par>
                            </p:childTnLst>
                          </p:cTn>
                        </p:par>
                        <p:par>
                          <p:cTn id="49" fill="hold">
                            <p:stCondLst>
                              <p:cond delay="1000"/>
                            </p:stCondLst>
                            <p:childTnLst>
                              <p:par>
                                <p:cTn id="50" presetID="9" presetClass="entr" presetSubtype="0" fill="hold" nodeType="afterEffect">
                                  <p:stCondLst>
                                    <p:cond delay="100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10"/>
                                        <p:tgtEl>
                                          <p:spTgt spid="23"/>
                                        </p:tgtEl>
                                      </p:cBhvr>
                                    </p:animEffect>
                                  </p:childTnLst>
                                </p:cTn>
                              </p:par>
                            </p:childTnLst>
                          </p:cTn>
                        </p:par>
                        <p:par>
                          <p:cTn id="53" fill="hold">
                            <p:stCondLst>
                              <p:cond delay="2010"/>
                            </p:stCondLst>
                            <p:childTnLst>
                              <p:par>
                                <p:cTn id="54" presetID="9"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10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dissolve">
                                      <p:cBhvr>
                                        <p:cTn id="59" dur="1000"/>
                                        <p:tgtEl>
                                          <p:spTgt spid="1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dissolve">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9"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1"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childTnLst>
                          </p:cTn>
                        </p:par>
                        <p:par>
                          <p:cTn id="72" fill="hold">
                            <p:stCondLst>
                              <p:cond delay="500"/>
                            </p:stCondLst>
                            <p:childTnLst>
                              <p:par>
                                <p:cTn id="73" presetID="9" presetClass="entr" presetSubtype="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dissolve">
                                      <p:cBhvr>
                                        <p:cTn id="75" dur="1000"/>
                                        <p:tgtEl>
                                          <p:spTgt spid="14"/>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10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dissolve">
                                      <p:cBhvr>
                                        <p:cTn id="8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0" grpId="0" animBg="1"/>
      <p:bldP spid="22" grpId="0"/>
      <p:bldP spid="2" grpId="0"/>
      <p:bldP spid="32" grpId="0"/>
      <p:bldP spid="33" grpId="0"/>
      <p:bldP spid="34" grpId="0"/>
      <p:bldP spid="35" grpId="0"/>
      <p:bldP spid="37" grpId="0"/>
      <p:bldP spid="38" grpId="0"/>
      <p:bldP spid="39" grpId="0"/>
      <p:bldP spid="49"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941BF-7413-6540-962A-512F3267A7C6}"/>
              </a:ext>
            </a:extLst>
          </p:cNvPr>
          <p:cNvSpPr>
            <a:spLocks noGrp="1"/>
          </p:cNvSpPr>
          <p:nvPr>
            <p:ph type="ctrTitle"/>
          </p:nvPr>
        </p:nvSpPr>
        <p:spPr/>
        <p:txBody>
          <a:bodyPr/>
          <a:lstStyle/>
          <a:p>
            <a:r>
              <a:rPr lang="en-US"/>
              <a:t>S3A Committers + Spark binding</a:t>
            </a:r>
          </a:p>
        </p:txBody>
      </p:sp>
      <p:sp>
        <p:nvSpPr>
          <p:cNvPr id="5" name="Text Placeholder 4">
            <a:extLst>
              <a:ext uri="{FF2B5EF4-FFF2-40B4-BE49-F238E27FC236}">
                <a16:creationId xmlns:a16="http://schemas.microsoft.com/office/drawing/2014/main" id="{FD176ED7-AB4E-554E-9399-CBB4A234C051}"/>
              </a:ext>
            </a:extLst>
          </p:cNvPr>
          <p:cNvSpPr>
            <a:spLocks noGrp="1"/>
          </p:cNvSpPr>
          <p:nvPr>
            <p:ph type="body" idx="1"/>
          </p:nvPr>
        </p:nvSpPr>
        <p:spPr>
          <a:xfrm>
            <a:off x="710865" y="1340007"/>
            <a:ext cx="13815032" cy="5895154"/>
          </a:xfrm>
        </p:spPr>
        <p:txBody>
          <a:bodyPr/>
          <a:lstStyle/>
          <a:p>
            <a:r>
              <a:rPr lang="en-US" sz="2800" err="1"/>
              <a:t>spark.sql.sources.commitProtocolClass</a:t>
            </a:r>
            <a:r>
              <a:rPr lang="en-US" sz="2800"/>
              <a:t> </a:t>
            </a:r>
          </a:p>
          <a:p>
            <a:r>
              <a:rPr lang="en-US" sz="2800"/>
              <a:t>  </a:t>
            </a:r>
            <a:r>
              <a:rPr lang="en-US" sz="2800" err="1"/>
              <a:t>org.apache.spark.internal.io.cloud.PathOutputCommitProtocol</a:t>
            </a:r>
            <a:endParaRPr lang="en-US" sz="2800"/>
          </a:p>
          <a:p>
            <a:endParaRPr lang="en-US" sz="2800"/>
          </a:p>
          <a:p>
            <a:r>
              <a:rPr lang="en-US" sz="2800" err="1"/>
              <a:t>spark.sql.parquet.output.committer.class</a:t>
            </a:r>
            <a:r>
              <a:rPr lang="en-US" sz="2800"/>
              <a:t> </a:t>
            </a:r>
          </a:p>
          <a:p>
            <a:r>
              <a:rPr lang="en-US" sz="2800"/>
              <a:t>  org.apache.spark.internal.io.cloud.BindingParquetOutputCommitter</a:t>
            </a:r>
          </a:p>
          <a:p>
            <a:endParaRPr lang="en-US" sz="2800"/>
          </a:p>
          <a:p>
            <a:r>
              <a:rPr lang="en-US" sz="2800"/>
              <a:t>spark.hadoop.fs.s3a.committer.name staging</a:t>
            </a:r>
          </a:p>
          <a:p>
            <a:r>
              <a:rPr lang="en-US" sz="2800"/>
              <a:t>spark.hadoop.fs.s3a.committer.staging.conflict-mode replace</a:t>
            </a:r>
          </a:p>
          <a:p>
            <a:endParaRPr lang="en-US" sz="2800"/>
          </a:p>
          <a:p>
            <a:r>
              <a:rPr lang="en-US" sz="2800" b="1"/>
              <a:t>Also</a:t>
            </a:r>
          </a:p>
          <a:p>
            <a:endParaRPr lang="en-US" sz="2800"/>
          </a:p>
          <a:p>
            <a:r>
              <a:rPr lang="en-US" sz="2800"/>
              <a:t>spark.hadoop.fs.s3a.committer.name partitioned</a:t>
            </a:r>
          </a:p>
          <a:p>
            <a:r>
              <a:rPr lang="en-US" sz="2800"/>
              <a:t>spark.hadoop.fs.s3a.committer.name magic</a:t>
            </a:r>
          </a:p>
          <a:p>
            <a:endParaRPr lang="en-US"/>
          </a:p>
          <a:p>
            <a:endParaRPr lang="en-US"/>
          </a:p>
        </p:txBody>
      </p:sp>
    </p:spTree>
    <p:extLst>
      <p:ext uri="{BB962C8B-B14F-4D97-AF65-F5344CB8AC3E}">
        <p14:creationId xmlns:p14="http://schemas.microsoft.com/office/powerpoint/2010/main" val="72362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941BF-7413-6540-962A-512F3267A7C6}"/>
              </a:ext>
            </a:extLst>
          </p:cNvPr>
          <p:cNvSpPr>
            <a:spLocks noGrp="1"/>
          </p:cNvSpPr>
          <p:nvPr>
            <p:ph type="ctrTitle"/>
          </p:nvPr>
        </p:nvSpPr>
        <p:spPr/>
        <p:txBody>
          <a:bodyPr/>
          <a:lstStyle/>
          <a:p>
            <a:r>
              <a:rPr lang="en-US"/>
              <a:t>S3A Committer writing ORC and Parquet to S3A</a:t>
            </a:r>
          </a:p>
        </p:txBody>
      </p:sp>
      <p:sp>
        <p:nvSpPr>
          <p:cNvPr id="5" name="Text Placeholder 4">
            <a:extLst>
              <a:ext uri="{FF2B5EF4-FFF2-40B4-BE49-F238E27FC236}">
                <a16:creationId xmlns:a16="http://schemas.microsoft.com/office/drawing/2014/main" id="{FD176ED7-AB4E-554E-9399-CBB4A234C051}"/>
              </a:ext>
            </a:extLst>
          </p:cNvPr>
          <p:cNvSpPr>
            <a:spLocks noGrp="1"/>
          </p:cNvSpPr>
          <p:nvPr>
            <p:ph type="body" idx="1"/>
          </p:nvPr>
        </p:nvSpPr>
        <p:spPr/>
        <p:txBody>
          <a:bodyPr/>
          <a:lstStyle/>
          <a:p>
            <a:r>
              <a:rPr lang="en-US" sz="2800" noProof="1"/>
              <a:t>val orcDataS3 = new Path(ireland, "orcData")</a:t>
            </a:r>
          </a:p>
          <a:p>
            <a:endParaRPr lang="en-US" sz="2800" noProof="1"/>
          </a:p>
          <a:p>
            <a:r>
              <a:rPr lang="en-US" sz="2800" noProof="1"/>
              <a:t>orcWasbDataframe.write.</a:t>
            </a:r>
          </a:p>
          <a:p>
            <a:r>
              <a:rPr lang="en-US" sz="2800" noProof="1"/>
              <a:t>  partitionBy("year", "month").</a:t>
            </a:r>
          </a:p>
          <a:p>
            <a:r>
              <a:rPr lang="en-US" sz="2800" noProof="1"/>
              <a:t>  mode(SaveMode.Append).orc(orcDataS3.toString)</a:t>
            </a:r>
          </a:p>
          <a:p>
            <a:endParaRPr lang="en-US" sz="2800" noProof="1"/>
          </a:p>
          <a:p>
            <a:r>
              <a:rPr lang="en-US" sz="2800" noProof="1"/>
              <a:t>val orcS3DF = spark.read.orc(orcData.toString).as[LandsatImage]</a:t>
            </a:r>
          </a:p>
          <a:p>
            <a:endParaRPr lang="en-US" sz="2800" noProof="1"/>
          </a:p>
          <a:p>
            <a:r>
              <a:rPr lang="en-US" sz="2800" noProof="1"/>
              <a:t>val parquetS3 = new Path(ireland, "parquetData")</a:t>
            </a:r>
          </a:p>
          <a:p>
            <a:endParaRPr lang="en-US" sz="2800" noProof="1"/>
          </a:p>
          <a:p>
            <a:r>
              <a:rPr lang="en-US" sz="2800" noProof="1"/>
              <a:t>orcDF.write.</a:t>
            </a:r>
          </a:p>
          <a:p>
            <a:r>
              <a:rPr lang="en-US" sz="2800" noProof="1"/>
              <a:t>  partitionBy("year", "month").</a:t>
            </a:r>
          </a:p>
          <a:p>
            <a:r>
              <a:rPr lang="en-US" sz="2800" noProof="1"/>
              <a:t>  mode(SaveMode.Append).parquet(parquetData.toString)</a:t>
            </a:r>
          </a:p>
          <a:p>
            <a:endParaRPr lang="en-US" sz="2800" noProof="1"/>
          </a:p>
          <a:p>
            <a:r>
              <a:rPr lang="en-US" sz="2800" noProof="1"/>
              <a:t>cat(new Path(parquetData, "_SUCCESS"))</a:t>
            </a:r>
          </a:p>
          <a:p>
            <a:endParaRPr lang="en-US"/>
          </a:p>
        </p:txBody>
      </p:sp>
    </p:spTree>
    <p:extLst>
      <p:ext uri="{BB962C8B-B14F-4D97-AF65-F5344CB8AC3E}">
        <p14:creationId xmlns:p14="http://schemas.microsoft.com/office/powerpoint/2010/main" val="7452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CSV files: the "Dark Matter" of data</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0269" y="766204"/>
            <a:ext cx="10258098" cy="7421579"/>
          </a:xfrm>
          <a:prstGeom prst="rect">
            <a:avLst/>
          </a:prstGeom>
        </p:spPr>
      </p:pic>
    </p:spTree>
    <p:extLst>
      <p:ext uri="{BB962C8B-B14F-4D97-AF65-F5344CB8AC3E}">
        <p14:creationId xmlns:p14="http://schemas.microsoft.com/office/powerpoint/2010/main" val="40013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CSV: less a format, more a mess</a:t>
            </a:r>
          </a:p>
        </p:txBody>
      </p:sp>
      <p:sp>
        <p:nvSpPr>
          <p:cNvPr id="3" name="Text Placeholder 2"/>
          <p:cNvSpPr>
            <a:spLocks noGrp="1"/>
          </p:cNvSpPr>
          <p:nvPr>
            <p:ph sz="quarter" idx="10"/>
          </p:nvPr>
        </p:nvSpPr>
        <p:spPr/>
        <p:txBody>
          <a:bodyPr/>
          <a:lstStyle/>
          <a:p>
            <a:pPr marL="457200" indent="-457200">
              <a:buFont typeface="Wingdings" charset="2"/>
              <a:buChar char="§"/>
            </a:pPr>
            <a:r>
              <a:rPr lang="en-US" b="0"/>
              <a:t>Commas vs tabs? Mixed?</a:t>
            </a:r>
          </a:p>
          <a:p>
            <a:pPr marL="457200" indent="-457200">
              <a:buFont typeface="Wingdings" charset="2"/>
              <a:buChar char="§"/>
            </a:pPr>
            <a:r>
              <a:rPr lang="en-US" b="0"/>
              <a:t>Single/double/no quotes. Escaping?</a:t>
            </a:r>
          </a:p>
          <a:p>
            <a:pPr marL="457200" indent="-457200">
              <a:buFont typeface="Wingdings" charset="2"/>
              <a:buChar char="§"/>
            </a:pPr>
            <a:r>
              <a:rPr lang="en-US" b="0"/>
              <a:t>Encoding?</a:t>
            </a:r>
          </a:p>
          <a:p>
            <a:pPr marL="457200" indent="-457200">
              <a:buFont typeface="Wingdings" charset="2"/>
              <a:buChar char="§"/>
            </a:pPr>
            <a:r>
              <a:rPr lang="en-US" b="0"/>
              <a:t>Schema? At best: header</a:t>
            </a:r>
          </a:p>
          <a:p>
            <a:pPr marL="457200" indent="-457200">
              <a:buFont typeface="Wingdings" charset="2"/>
              <a:buChar char="§"/>
            </a:pPr>
            <a:r>
              <a:rPr lang="en-US" b="0"/>
              <a:t>missing columns?</a:t>
            </a:r>
          </a:p>
          <a:p>
            <a:pPr marL="457200" indent="-457200">
              <a:buFont typeface="Wingdings" charset="2"/>
              <a:buChar char="§"/>
            </a:pPr>
            <a:r>
              <a:rPr lang="en-US" b="0"/>
              <a:t>NULL?</a:t>
            </a:r>
          </a:p>
          <a:p>
            <a:pPr marL="457200" indent="-457200">
              <a:buFont typeface="Wingdings" charset="2"/>
              <a:buChar char="§"/>
            </a:pPr>
            <a:r>
              <a:rPr lang="en-US" b="0"/>
              <a:t>Numbers?</a:t>
            </a:r>
          </a:p>
          <a:p>
            <a:pPr marL="457200" indent="-457200">
              <a:buFont typeface="Wingdings" charset="2"/>
              <a:buChar char="§"/>
            </a:pPr>
            <a:r>
              <a:rPr lang="en-US" b="0"/>
              <a:t>Date and time?</a:t>
            </a:r>
          </a:p>
          <a:p>
            <a:pPr marL="457200" indent="-457200">
              <a:buFont typeface="Wingdings" charset="2"/>
              <a:buChar char="§"/>
            </a:pPr>
            <a:r>
              <a:rPr lang="en-US" b="0"/>
              <a:t>Compression?</a:t>
            </a:r>
          </a:p>
          <a:p>
            <a:pPr marL="457200" indent="-457200">
              <a:buFont typeface="Wingdings" charset="2"/>
              <a:buChar char="§"/>
            </a:pPr>
            <a:r>
              <a:rPr lang="en-US" b="0"/>
              <a:t>CSV injection attacks (cells with = as first char) [Excel, google docs]</a:t>
            </a:r>
          </a:p>
        </p:txBody>
      </p:sp>
    </p:spTree>
    <p:extLst>
      <p:ext uri="{BB962C8B-B14F-4D97-AF65-F5344CB8AC3E}">
        <p14:creationId xmlns:p14="http://schemas.microsoft.com/office/powerpoint/2010/main" val="272656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8A51AD-BBBE-7743-B9A9-5015C51700FE}"/>
              </a:ext>
            </a:extLst>
          </p:cNvPr>
          <p:cNvSpPr>
            <a:spLocks noGrp="1"/>
          </p:cNvSpPr>
          <p:nvPr>
            <p:ph type="ctrTitle"/>
          </p:nvPr>
        </p:nvSpPr>
        <p:spPr/>
        <p:txBody>
          <a:bodyPr/>
          <a:lstStyle/>
          <a:p>
            <a:r>
              <a:rPr lang="en-US"/>
              <a:t>S3 Select: SQL Queries on CSV/JSON In S3 Itself</a:t>
            </a:r>
          </a:p>
        </p:txBody>
      </p:sp>
      <p:sp>
        <p:nvSpPr>
          <p:cNvPr id="5" name="Content Placeholder 4">
            <a:extLst>
              <a:ext uri="{FF2B5EF4-FFF2-40B4-BE49-F238E27FC236}">
                <a16:creationId xmlns:a16="http://schemas.microsoft.com/office/drawing/2014/main" id="{38DB3DDA-CECB-E04E-8BFD-5FF398256951}"/>
              </a:ext>
            </a:extLst>
          </p:cNvPr>
          <p:cNvSpPr>
            <a:spLocks noGrp="1"/>
          </p:cNvSpPr>
          <p:nvPr>
            <p:ph sz="quarter" idx="10"/>
          </p:nvPr>
        </p:nvSpPr>
        <p:spPr/>
        <p:txBody>
          <a:bodyPr/>
          <a:lstStyle/>
          <a:p>
            <a:r>
              <a:rPr lang="en-US"/>
              <a:t>SQL Select issued when opening a file to read</a:t>
            </a:r>
          </a:p>
          <a:p>
            <a:r>
              <a:rPr lang="en-US"/>
              <a:t>Filter rows from WHERE clause</a:t>
            </a:r>
          </a:p>
          <a:p>
            <a:r>
              <a:rPr lang="en-US"/>
              <a:t>Project subset of columns</a:t>
            </a:r>
          </a:p>
          <a:p>
            <a:r>
              <a:rPr lang="en-US"/>
              <a:t>Use CSV header for column names</a:t>
            </a:r>
          </a:p>
          <a:p>
            <a:r>
              <a:rPr lang="en-US"/>
              <a:t>Cost of GET as normal</a:t>
            </a:r>
          </a:p>
          <a:p>
            <a:r>
              <a:rPr lang="en-US"/>
              <a:t>Save on bandwidth</a:t>
            </a:r>
          </a:p>
        </p:txBody>
      </p:sp>
    </p:spTree>
    <p:extLst>
      <p:ext uri="{BB962C8B-B14F-4D97-AF65-F5344CB8AC3E}">
        <p14:creationId xmlns:p14="http://schemas.microsoft.com/office/powerpoint/2010/main" val="2838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S3 SELECT against the </a:t>
            </a:r>
            <a:r>
              <a:rPr lang="en-US" err="1"/>
              <a:t>landsat</a:t>
            </a:r>
            <a:r>
              <a:rPr lang="en-US"/>
              <a:t> index dataset</a:t>
            </a:r>
          </a:p>
        </p:txBody>
      </p:sp>
      <p:sp>
        <p:nvSpPr>
          <p:cNvPr id="5" name="Text Placeholder 4"/>
          <p:cNvSpPr>
            <a:spLocks noGrp="1"/>
          </p:cNvSpPr>
          <p:nvPr>
            <p:ph type="body" idx="1"/>
          </p:nvPr>
        </p:nvSpPr>
        <p:spPr/>
        <p:txBody>
          <a:bodyPr/>
          <a:lstStyle/>
          <a:p>
            <a:endParaRPr lang="en-US" sz="2800"/>
          </a:p>
          <a:p>
            <a:r>
              <a:rPr lang="en-US" sz="2800"/>
              <a:t># examine data</a:t>
            </a:r>
          </a:p>
          <a:p>
            <a:endParaRPr lang="en-US" sz="2800"/>
          </a:p>
          <a:p>
            <a:r>
              <a:rPr lang="en-US" sz="2800"/>
              <a:t>hadoop s3guard select -header use -compression </a:t>
            </a:r>
            <a:r>
              <a:rPr lang="en-US" sz="2800" err="1"/>
              <a:t>gzip</a:t>
            </a:r>
            <a:r>
              <a:rPr lang="en-US" sz="2800"/>
              <a:t> \</a:t>
            </a:r>
          </a:p>
          <a:p>
            <a:r>
              <a:rPr lang="en-US" sz="2800"/>
              <a:t>  -limit 10 \</a:t>
            </a:r>
          </a:p>
          <a:p>
            <a:r>
              <a:rPr lang="en-US" sz="2800"/>
              <a:t>  s3a://</a:t>
            </a:r>
            <a:r>
              <a:rPr lang="en-US" sz="2800" err="1"/>
              <a:t>landsat-pds</a:t>
            </a:r>
            <a:r>
              <a:rPr lang="en-US" sz="2800"/>
              <a:t>/</a:t>
            </a:r>
            <a:r>
              <a:rPr lang="en-US" sz="2800" err="1"/>
              <a:t>scene_list.gz</a:t>
            </a:r>
            <a:r>
              <a:rPr lang="en-US" sz="2800"/>
              <a:t> \</a:t>
            </a:r>
          </a:p>
          <a:p>
            <a:r>
              <a:rPr lang="en-US" sz="2800"/>
              <a:t>  "SELECT </a:t>
            </a:r>
            <a:r>
              <a:rPr lang="en-US" sz="2800" err="1"/>
              <a:t>s.entityId</a:t>
            </a:r>
            <a:r>
              <a:rPr lang="en-US" sz="2800"/>
              <a:t> FROM S3OBJECT s WHERE </a:t>
            </a:r>
            <a:r>
              <a:rPr lang="en-US" sz="2800" err="1"/>
              <a:t>s.cloudCover</a:t>
            </a:r>
            <a:r>
              <a:rPr lang="en-US" sz="2800"/>
              <a:t> = '0.0'"</a:t>
            </a:r>
          </a:p>
          <a:p>
            <a:endParaRPr lang="en-US" sz="2800"/>
          </a:p>
          <a:p>
            <a:r>
              <a:rPr lang="en-US" sz="2800"/>
              <a:t># copy subset of data from S3 to ADL</a:t>
            </a:r>
          </a:p>
          <a:p>
            <a:endParaRPr lang="en-US" sz="2800"/>
          </a:p>
          <a:p>
            <a:r>
              <a:rPr lang="en-US" sz="2800"/>
              <a:t>hadoop s3guard select -header use -compression </a:t>
            </a:r>
            <a:r>
              <a:rPr lang="en-US" sz="2800" err="1"/>
              <a:t>gzip</a:t>
            </a:r>
            <a:r>
              <a:rPr lang="en-US" sz="2800"/>
              <a:t> \</a:t>
            </a:r>
          </a:p>
          <a:p>
            <a:r>
              <a:rPr lang="en-US" sz="2800"/>
              <a:t>  -out </a:t>
            </a:r>
            <a:r>
              <a:rPr lang="en-US" sz="2800" err="1"/>
              <a:t>adl</a:t>
            </a:r>
            <a:r>
              <a:rPr lang="en-US" sz="2800"/>
              <a:t>://</a:t>
            </a:r>
            <a:r>
              <a:rPr lang="en-US" sz="2800" err="1"/>
              <a:t>steveleu.azuredatalakestore.net</a:t>
            </a:r>
            <a:r>
              <a:rPr lang="en-US" sz="2800"/>
              <a:t>/</a:t>
            </a:r>
            <a:r>
              <a:rPr lang="en-US" sz="2800" err="1"/>
              <a:t>landsat.csv</a:t>
            </a:r>
            <a:r>
              <a:rPr lang="en-US" sz="2800"/>
              <a:t> \</a:t>
            </a:r>
          </a:p>
          <a:p>
            <a:r>
              <a:rPr lang="en-US" sz="2800"/>
              <a:t>  s3a://</a:t>
            </a:r>
            <a:r>
              <a:rPr lang="en-US" sz="2800" err="1"/>
              <a:t>landsat-pds</a:t>
            </a:r>
            <a:r>
              <a:rPr lang="en-US" sz="2800"/>
              <a:t>/</a:t>
            </a:r>
            <a:r>
              <a:rPr lang="en-US" sz="2800" err="1"/>
              <a:t>scene_list.gz</a:t>
            </a:r>
            <a:r>
              <a:rPr lang="en-US" sz="2800"/>
              <a:t> \</a:t>
            </a:r>
          </a:p>
          <a:p>
            <a:r>
              <a:rPr lang="en-US" sz="2800"/>
              <a:t>  "SELECT * FROM S3OBJECT s WHERE </a:t>
            </a:r>
            <a:r>
              <a:rPr lang="en-US" sz="2800" err="1"/>
              <a:t>s.cloudCover</a:t>
            </a:r>
            <a:r>
              <a:rPr lang="en-US" sz="2800"/>
              <a:t> = '0.0'"</a:t>
            </a:r>
          </a:p>
        </p:txBody>
      </p:sp>
    </p:spTree>
    <p:extLst>
      <p:ext uri="{BB962C8B-B14F-4D97-AF65-F5344CB8AC3E}">
        <p14:creationId xmlns:p14="http://schemas.microsoft.com/office/powerpoint/2010/main" val="372565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DEMO: remote client, 300MB /1M rows of AWS </a:t>
            </a:r>
            <a:r>
              <a:rPr lang="en-US" err="1"/>
              <a:t>landsat</a:t>
            </a:r>
            <a:r>
              <a:rPr lang="en-US"/>
              <a:t> index</a:t>
            </a:r>
          </a:p>
        </p:txBody>
      </p:sp>
      <p:sp>
        <p:nvSpPr>
          <p:cNvPr id="5" name="Text Placeholder 4"/>
          <p:cNvSpPr>
            <a:spLocks noGrp="1"/>
          </p:cNvSpPr>
          <p:nvPr>
            <p:ph type="body" idx="1"/>
          </p:nvPr>
        </p:nvSpPr>
        <p:spPr/>
        <p:txBody>
          <a:bodyPr/>
          <a:lstStyle/>
          <a:p>
            <a:endParaRPr lang="en-US" dirty="0"/>
          </a:p>
          <a:p>
            <a:r>
              <a:rPr lang="en-US" dirty="0"/>
              <a:t>time hadoop fs -text $LANDSATGZ  | grep ",0.0,"</a:t>
            </a:r>
          </a:p>
          <a:p>
            <a:r>
              <a:rPr lang="en-US" dirty="0"/>
              <a:t> =&gt; 44s </a:t>
            </a:r>
          </a:p>
          <a:p>
            <a:endParaRPr lang="en-US" dirty="0"/>
          </a:p>
          <a:p>
            <a:r>
              <a:rPr lang="en-US" dirty="0"/>
              <a:t>// filter in the select</a:t>
            </a:r>
          </a:p>
          <a:p>
            <a:r>
              <a:rPr lang="en-US" dirty="0"/>
              <a:t>time hadoop s3guard select -header use -compression </a:t>
            </a:r>
            <a:r>
              <a:rPr lang="en-US" dirty="0" err="1"/>
              <a:t>gzip</a:t>
            </a:r>
            <a:r>
              <a:rPr lang="en-US" dirty="0"/>
              <a:t> $LANDSATGZ \</a:t>
            </a:r>
          </a:p>
          <a:p>
            <a:r>
              <a:rPr lang="en-US" dirty="0"/>
              <a:t> "SELECT * from S3OBJECT s where </a:t>
            </a:r>
            <a:r>
              <a:rPr lang="en-US" dirty="0" err="1"/>
              <a:t>s.cloudCover</a:t>
            </a:r>
            <a:r>
              <a:rPr lang="en-US" dirty="0"/>
              <a:t> = '0.0'"</a:t>
            </a:r>
          </a:p>
          <a:p>
            <a:endParaRPr lang="en-US" dirty="0"/>
          </a:p>
          <a:p>
            <a:r>
              <a:rPr lang="en-US" dirty="0"/>
              <a:t> </a:t>
            </a:r>
            <a:r>
              <a:rPr lang="mr-IN" dirty="0"/>
              <a:t>=&gt; </a:t>
            </a:r>
            <a:r>
              <a:rPr lang="en-US" dirty="0"/>
              <a:t>1</a:t>
            </a:r>
            <a:r>
              <a:rPr lang="mr-IN" dirty="0"/>
              <a:t>2.</a:t>
            </a:r>
            <a:r>
              <a:rPr lang="en-US" dirty="0"/>
              <a:t>20s</a:t>
            </a:r>
          </a:p>
          <a:p>
            <a:endParaRPr lang="en-US" dirty="0"/>
          </a:p>
          <a:p>
            <a:r>
              <a:rPr lang="en-US" dirty="0"/>
              <a:t>// select and project</a:t>
            </a:r>
          </a:p>
          <a:p>
            <a:endParaRPr lang="en-US" dirty="0"/>
          </a:p>
          <a:p>
            <a:r>
              <a:rPr lang="en-US" dirty="0"/>
              <a:t>time hadoop s3guard select -header use -compression </a:t>
            </a:r>
            <a:r>
              <a:rPr lang="en-US" dirty="0" err="1"/>
              <a:t>gzip</a:t>
            </a:r>
            <a:r>
              <a:rPr lang="en-US" dirty="0"/>
              <a:t> $LANDSATGZ \</a:t>
            </a:r>
          </a:p>
          <a:p>
            <a:r>
              <a:rPr lang="en-US" dirty="0"/>
              <a:t>  "SELECT </a:t>
            </a:r>
            <a:r>
              <a:rPr lang="en-US" dirty="0" err="1"/>
              <a:t>s.entityId</a:t>
            </a:r>
            <a:r>
              <a:rPr lang="en-US" dirty="0"/>
              <a:t> FROM S3OBJECT s WHERE </a:t>
            </a:r>
            <a:r>
              <a:rPr lang="en-US" dirty="0" err="1"/>
              <a:t>s.cloudCover</a:t>
            </a:r>
            <a:r>
              <a:rPr lang="en-US" dirty="0"/>
              <a:t> = '0.0' LIMIT 100"</a:t>
            </a:r>
          </a:p>
          <a:p>
            <a:endParaRPr lang="en-US" dirty="0"/>
          </a:p>
          <a:p>
            <a:r>
              <a:rPr lang="en-US" dirty="0"/>
              <a:t>=&gt; 4s</a:t>
            </a:r>
          </a:p>
        </p:txBody>
      </p:sp>
    </p:spTree>
    <p:extLst>
      <p:ext uri="{BB962C8B-B14F-4D97-AF65-F5344CB8AC3E}">
        <p14:creationId xmlns:p14="http://schemas.microsoft.com/office/powerpoint/2010/main" val="260827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S3 Select Transcoding</a:t>
            </a:r>
          </a:p>
        </p:txBody>
      </p:sp>
      <p:sp>
        <p:nvSpPr>
          <p:cNvPr id="3" name="Text Placeholder 2"/>
          <p:cNvSpPr>
            <a:spLocks noGrp="1"/>
          </p:cNvSpPr>
          <p:nvPr>
            <p:ph sz="quarter" idx="10"/>
          </p:nvPr>
        </p:nvSpPr>
        <p:spPr/>
        <p:txBody>
          <a:bodyPr/>
          <a:lstStyle/>
          <a:p>
            <a:pPr marL="0" indent="0">
              <a:buNone/>
            </a:pPr>
            <a:r>
              <a:rPr lang="en-US" sz="2560"/>
              <a:t>Input</a:t>
            </a:r>
          </a:p>
          <a:p>
            <a:pPr marL="457200" indent="-457200">
              <a:buFont typeface="Arial" charset="0"/>
              <a:buChar char="•"/>
            </a:pPr>
            <a:r>
              <a:rPr lang="en-US" sz="2560" b="0"/>
              <a:t>JSON-per-row format</a:t>
            </a:r>
          </a:p>
          <a:p>
            <a:pPr marL="457200" indent="-457200">
              <a:buFont typeface="Arial" charset="0"/>
              <a:buChar char="•"/>
            </a:pPr>
            <a:r>
              <a:rPr lang="en-US" sz="2560" b="0"/>
              <a:t>UTF-8 CSV with configured separator, quote policy, optional header</a:t>
            </a:r>
          </a:p>
          <a:p>
            <a:pPr marL="457200" indent="-457200">
              <a:buFont typeface="Arial" charset="0"/>
              <a:buChar char="•"/>
            </a:pPr>
            <a:r>
              <a:rPr lang="en-US" sz="2560" b="0"/>
              <a:t>Raw or .</a:t>
            </a:r>
            <a:r>
              <a:rPr lang="en-US" sz="2560" b="0" err="1"/>
              <a:t>gz</a:t>
            </a:r>
            <a:endParaRPr lang="en-US" sz="2560" b="0"/>
          </a:p>
          <a:p>
            <a:pPr marL="0" indent="0">
              <a:buNone/>
            </a:pPr>
            <a:r>
              <a:rPr lang="en-US" sz="2560"/>
              <a:t>Output</a:t>
            </a:r>
          </a:p>
          <a:p>
            <a:pPr marL="457200" indent="-457200">
              <a:buFont typeface="Arial" charset="0"/>
              <a:buChar char="•"/>
            </a:pPr>
            <a:r>
              <a:rPr lang="en-US" sz="2560" b="0"/>
              <a:t>JSON-per-row format</a:t>
            </a:r>
          </a:p>
          <a:p>
            <a:pPr marL="457200" indent="-457200">
              <a:buFont typeface="Arial" charset="0"/>
              <a:buChar char="•"/>
            </a:pPr>
            <a:r>
              <a:rPr lang="en-US" sz="2560" b="0"/>
              <a:t>UTF-8 CSV with configured separator, quote policy, NO HEADER</a:t>
            </a:r>
          </a:p>
          <a:p>
            <a:r>
              <a:rPr lang="en-US" sz="2560" b="0"/>
              <a:t>loss of CSV header hurts Spark CSV Schema inference</a:t>
            </a:r>
          </a:p>
        </p:txBody>
      </p:sp>
    </p:spTree>
    <p:extLst>
      <p:ext uri="{BB962C8B-B14F-4D97-AF65-F5344CB8AC3E}">
        <p14:creationId xmlns:p14="http://schemas.microsoft.com/office/powerpoint/2010/main" val="168666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E960F21B-782E-D644-9D73-60A8AB9846FC}"/>
              </a:ext>
            </a:extLst>
          </p:cNvPr>
          <p:cNvSpPr/>
          <p:nvPr/>
        </p:nvSpPr>
        <p:spPr>
          <a:xfrm>
            <a:off x="9856389" y="5695950"/>
            <a:ext cx="1273110" cy="1619250"/>
          </a:xfrm>
          <a:prstGeom prst="ellipse">
            <a:avLst/>
          </a:prstGeom>
          <a:solidFill>
            <a:schemeClr val="accent1">
              <a:lumMod val="60000"/>
              <a:lumOff val="40000"/>
              <a:alpha val="61176"/>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endParaRPr lang="en-US" sz="2800" dirty="0">
              <a:solidFill>
                <a:srgbClr val="FFFFFF"/>
              </a:solidFill>
            </a:endParaRPr>
          </a:p>
        </p:txBody>
      </p:sp>
      <p:sp>
        <p:nvSpPr>
          <p:cNvPr id="4" name="Title 3">
            <a:extLst>
              <a:ext uri="{FF2B5EF4-FFF2-40B4-BE49-F238E27FC236}">
                <a16:creationId xmlns:a16="http://schemas.microsoft.com/office/drawing/2014/main" id="{8ED0C5AE-5416-0343-B839-E5FF5FC09F46}"/>
              </a:ext>
            </a:extLst>
          </p:cNvPr>
          <p:cNvSpPr>
            <a:spLocks noGrp="1"/>
          </p:cNvSpPr>
          <p:nvPr>
            <p:ph type="ctrTitle"/>
          </p:nvPr>
        </p:nvSpPr>
        <p:spPr/>
        <p:txBody>
          <a:bodyPr/>
          <a:lstStyle/>
          <a:p>
            <a:r>
              <a:rPr lang="en-US" dirty="0"/>
              <a:t>Why cloud storage?</a:t>
            </a:r>
          </a:p>
        </p:txBody>
      </p:sp>
      <p:sp>
        <p:nvSpPr>
          <p:cNvPr id="5" name="Content Placeholder 4">
            <a:extLst>
              <a:ext uri="{FF2B5EF4-FFF2-40B4-BE49-F238E27FC236}">
                <a16:creationId xmlns:a16="http://schemas.microsoft.com/office/drawing/2014/main" id="{8BFE12CA-B451-D94C-A1F2-820F81ED08EB}"/>
              </a:ext>
            </a:extLst>
          </p:cNvPr>
          <p:cNvSpPr>
            <a:spLocks noGrp="1"/>
          </p:cNvSpPr>
          <p:nvPr>
            <p:ph sz="quarter" idx="10"/>
          </p:nvPr>
        </p:nvSpPr>
        <p:spPr>
          <a:xfrm>
            <a:off x="830263" y="1794933"/>
            <a:ext cx="13190537" cy="2350347"/>
          </a:xfrm>
        </p:spPr>
        <p:txBody>
          <a:bodyPr/>
          <a:lstStyle/>
          <a:p>
            <a:r>
              <a:rPr lang="en-US" dirty="0"/>
              <a:t>Long-lived persistent store for cloud-hosted analytics applications</a:t>
            </a:r>
          </a:p>
          <a:p>
            <a:r>
              <a:rPr lang="en-US" dirty="0"/>
              <a:t>HDFS Backup/restore</a:t>
            </a:r>
          </a:p>
          <a:p>
            <a:r>
              <a:rPr lang="en-US" dirty="0"/>
              <a:t>Sharing, data exchange, data collection workflows, …</a:t>
            </a:r>
          </a:p>
        </p:txBody>
      </p:sp>
      <p:pic>
        <p:nvPicPr>
          <p:cNvPr id="6" name="Picture 5">
            <a:extLst>
              <a:ext uri="{FF2B5EF4-FFF2-40B4-BE49-F238E27FC236}">
                <a16:creationId xmlns:a16="http://schemas.microsoft.com/office/drawing/2014/main" id="{E7D2D2EA-DD4D-1149-BFE3-596724FA5B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33945" y="4004091"/>
            <a:ext cx="1949898" cy="497846"/>
          </a:xfrm>
          <a:prstGeom prst="rect">
            <a:avLst/>
          </a:prstGeom>
          <a:noFill/>
        </p:spPr>
      </p:pic>
      <p:pic>
        <p:nvPicPr>
          <p:cNvPr id="7" name="Picture 6">
            <a:extLst>
              <a:ext uri="{FF2B5EF4-FFF2-40B4-BE49-F238E27FC236}">
                <a16:creationId xmlns:a16="http://schemas.microsoft.com/office/drawing/2014/main" id="{BA6C1FD0-A7F1-AB41-BFE7-0ED1616A77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6229" y="3813802"/>
            <a:ext cx="937062" cy="937062"/>
          </a:xfrm>
          <a:prstGeom prst="rect">
            <a:avLst/>
          </a:prstGeom>
        </p:spPr>
      </p:pic>
      <p:sp>
        <p:nvSpPr>
          <p:cNvPr id="8" name="Rectangle 7">
            <a:extLst>
              <a:ext uri="{FF2B5EF4-FFF2-40B4-BE49-F238E27FC236}">
                <a16:creationId xmlns:a16="http://schemas.microsoft.com/office/drawing/2014/main" id="{F243D545-0FF5-264C-80DE-98CE0BFEDC52}"/>
              </a:ext>
            </a:extLst>
          </p:cNvPr>
          <p:cNvSpPr/>
          <p:nvPr/>
        </p:nvSpPr>
        <p:spPr>
          <a:xfrm>
            <a:off x="3678198" y="5088991"/>
            <a:ext cx="5797031" cy="461665"/>
          </a:xfrm>
          <a:prstGeom prst="rect">
            <a:avLst/>
          </a:prstGeom>
        </p:spPr>
        <p:txBody>
          <a:bodyPr wrap="square">
            <a:spAutoFit/>
          </a:bodyPr>
          <a:lstStyle/>
          <a:p>
            <a:r>
              <a:rPr lang="en-US" sz="2400" dirty="0" err="1">
                <a:latin typeface="Consolas" charset="0"/>
                <a:ea typeface="Consolas" charset="0"/>
                <a:cs typeface="Consolas" charset="0"/>
              </a:rPr>
              <a:t>org.apache.hadoop.fs.FileSystem</a:t>
            </a:r>
            <a:endParaRPr lang="en-US" sz="2400">
              <a:latin typeface="Consolas" charset="0"/>
              <a:ea typeface="Consolas" charset="0"/>
              <a:cs typeface="Consolas" charset="0"/>
            </a:endParaRPr>
          </a:p>
        </p:txBody>
      </p:sp>
      <p:pic>
        <p:nvPicPr>
          <p:cNvPr id="9" name="Picture 8">
            <a:extLst>
              <a:ext uri="{FF2B5EF4-FFF2-40B4-BE49-F238E27FC236}">
                <a16:creationId xmlns:a16="http://schemas.microsoft.com/office/drawing/2014/main" id="{E60E6243-0FBB-8A43-9B73-ADD4CD10A6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7663" y="3838129"/>
            <a:ext cx="2465963" cy="880914"/>
          </a:xfrm>
          <a:prstGeom prst="rect">
            <a:avLst/>
          </a:prstGeom>
        </p:spPr>
      </p:pic>
      <p:pic>
        <p:nvPicPr>
          <p:cNvPr id="10" name="Picture 9">
            <a:extLst>
              <a:ext uri="{FF2B5EF4-FFF2-40B4-BE49-F238E27FC236}">
                <a16:creationId xmlns:a16="http://schemas.microsoft.com/office/drawing/2014/main" id="{73CBB2A8-9CC1-7A4C-8CCC-BB9CEC9587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61578" y="3847308"/>
            <a:ext cx="1616287" cy="859728"/>
          </a:xfrm>
          <a:prstGeom prst="rect">
            <a:avLst/>
          </a:prstGeom>
        </p:spPr>
      </p:pic>
      <p:grpSp>
        <p:nvGrpSpPr>
          <p:cNvPr id="11" name="Group 10">
            <a:extLst>
              <a:ext uri="{FF2B5EF4-FFF2-40B4-BE49-F238E27FC236}">
                <a16:creationId xmlns:a16="http://schemas.microsoft.com/office/drawing/2014/main" id="{4FBD02B3-05C2-E84A-A540-23571930F0C8}"/>
              </a:ext>
            </a:extLst>
          </p:cNvPr>
          <p:cNvGrpSpPr/>
          <p:nvPr/>
        </p:nvGrpSpPr>
        <p:grpSpPr>
          <a:xfrm>
            <a:off x="3189752" y="5975707"/>
            <a:ext cx="976893" cy="1058887"/>
            <a:chOff x="826547" y="3317236"/>
            <a:chExt cx="1107321" cy="1450391"/>
          </a:xfrm>
        </p:grpSpPr>
        <p:pic>
          <p:nvPicPr>
            <p:cNvPr id="12" name="Picture 11">
              <a:extLst>
                <a:ext uri="{FF2B5EF4-FFF2-40B4-BE49-F238E27FC236}">
                  <a16:creationId xmlns:a16="http://schemas.microsoft.com/office/drawing/2014/main" id="{DB165C9E-841C-B648-8D89-DE3AAE54ED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6547" y="3317236"/>
              <a:ext cx="1107321" cy="791581"/>
            </a:xfrm>
            <a:prstGeom prst="rect">
              <a:avLst/>
            </a:prstGeom>
          </p:spPr>
        </p:pic>
        <p:sp>
          <p:nvSpPr>
            <p:cNvPr id="13" name="Rectangle 12">
              <a:extLst>
                <a:ext uri="{FF2B5EF4-FFF2-40B4-BE49-F238E27FC236}">
                  <a16:creationId xmlns:a16="http://schemas.microsoft.com/office/drawing/2014/main" id="{B081C98C-63DE-E641-A228-07A0086A3CAD}"/>
                </a:ext>
              </a:extLst>
            </p:cNvPr>
            <p:cNvSpPr/>
            <p:nvPr/>
          </p:nvSpPr>
          <p:spPr>
            <a:xfrm>
              <a:off x="955752" y="4219584"/>
              <a:ext cx="848914" cy="548043"/>
            </a:xfrm>
            <a:prstGeom prst="rect">
              <a:avLst/>
            </a:prstGeom>
          </p:spPr>
          <p:txBody>
            <a:bodyPr wrap="none">
              <a:spAutoFit/>
            </a:bodyPr>
            <a:lstStyle/>
            <a:p>
              <a:pPr algn="ctr"/>
              <a:r>
                <a:rPr lang="en-US" sz="2000">
                  <a:latin typeface="Consolas" charset="0"/>
                  <a:ea typeface="Consolas" charset="0"/>
                  <a:cs typeface="Consolas" charset="0"/>
                </a:rPr>
                <a:t>hdfs</a:t>
              </a:r>
              <a:endParaRPr lang="en-US"/>
            </a:p>
          </p:txBody>
        </p:sp>
      </p:grpSp>
      <p:grpSp>
        <p:nvGrpSpPr>
          <p:cNvPr id="14" name="Group 13">
            <a:extLst>
              <a:ext uri="{FF2B5EF4-FFF2-40B4-BE49-F238E27FC236}">
                <a16:creationId xmlns:a16="http://schemas.microsoft.com/office/drawing/2014/main" id="{D747AF19-58C2-F942-AFE4-A9FB113664A5}"/>
              </a:ext>
            </a:extLst>
          </p:cNvPr>
          <p:cNvGrpSpPr/>
          <p:nvPr/>
        </p:nvGrpSpPr>
        <p:grpSpPr>
          <a:xfrm>
            <a:off x="5744847" y="6010259"/>
            <a:ext cx="607860" cy="1040466"/>
            <a:chOff x="2133559" y="3342467"/>
            <a:chExt cx="689017" cy="1425158"/>
          </a:xfrm>
        </p:grpSpPr>
        <p:pic>
          <p:nvPicPr>
            <p:cNvPr id="15" name="Picture 14">
              <a:extLst>
                <a:ext uri="{FF2B5EF4-FFF2-40B4-BE49-F238E27FC236}">
                  <a16:creationId xmlns:a16="http://schemas.microsoft.com/office/drawing/2014/main" id="{7C255588-33EF-944B-AC56-E2283980708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69268" y="3342467"/>
              <a:ext cx="617598" cy="741118"/>
            </a:xfrm>
            <a:prstGeom prst="rect">
              <a:avLst/>
            </a:prstGeom>
          </p:spPr>
        </p:pic>
        <p:sp>
          <p:nvSpPr>
            <p:cNvPr id="16" name="Rectangle 15">
              <a:extLst>
                <a:ext uri="{FF2B5EF4-FFF2-40B4-BE49-F238E27FC236}">
                  <a16:creationId xmlns:a16="http://schemas.microsoft.com/office/drawing/2014/main" id="{5904C84B-2B05-9C47-B12F-6A5EE8E0CA62}"/>
                </a:ext>
              </a:extLst>
            </p:cNvPr>
            <p:cNvSpPr/>
            <p:nvPr/>
          </p:nvSpPr>
          <p:spPr>
            <a:xfrm>
              <a:off x="2133559" y="4219582"/>
              <a:ext cx="689017" cy="548043"/>
            </a:xfrm>
            <a:prstGeom prst="rect">
              <a:avLst/>
            </a:prstGeom>
          </p:spPr>
          <p:txBody>
            <a:bodyPr wrap="none">
              <a:spAutoFit/>
            </a:bodyPr>
            <a:lstStyle/>
            <a:p>
              <a:pPr algn="ctr"/>
              <a:r>
                <a:rPr lang="en-US" sz="2000">
                  <a:latin typeface="Consolas" charset="0"/>
                  <a:ea typeface="Consolas" charset="0"/>
                  <a:cs typeface="Consolas" charset="0"/>
                </a:rPr>
                <a:t>s3a</a:t>
              </a:r>
              <a:endParaRPr lang="en-US"/>
            </a:p>
          </p:txBody>
        </p:sp>
      </p:grpSp>
      <p:grpSp>
        <p:nvGrpSpPr>
          <p:cNvPr id="17" name="Group 16">
            <a:extLst>
              <a:ext uri="{FF2B5EF4-FFF2-40B4-BE49-F238E27FC236}">
                <a16:creationId xmlns:a16="http://schemas.microsoft.com/office/drawing/2014/main" id="{E28B5A1A-09E5-204A-B7A2-FCA159B01FE4}"/>
              </a:ext>
            </a:extLst>
          </p:cNvPr>
          <p:cNvGrpSpPr/>
          <p:nvPr/>
        </p:nvGrpSpPr>
        <p:grpSpPr>
          <a:xfrm>
            <a:off x="4576500" y="6007196"/>
            <a:ext cx="748923" cy="1054765"/>
            <a:chOff x="3082599" y="3322882"/>
            <a:chExt cx="848913" cy="1444745"/>
          </a:xfrm>
        </p:grpSpPr>
        <p:pic>
          <p:nvPicPr>
            <p:cNvPr id="18" name="Picture 17">
              <a:extLst>
                <a:ext uri="{FF2B5EF4-FFF2-40B4-BE49-F238E27FC236}">
                  <a16:creationId xmlns:a16="http://schemas.microsoft.com/office/drawing/2014/main" id="{CD1F279D-A824-4842-8808-0E243F08B5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16910" y="3322882"/>
              <a:ext cx="780288" cy="780288"/>
            </a:xfrm>
            <a:prstGeom prst="rect">
              <a:avLst/>
            </a:prstGeom>
          </p:spPr>
        </p:pic>
        <p:sp>
          <p:nvSpPr>
            <p:cNvPr id="19" name="Rectangle 18">
              <a:extLst>
                <a:ext uri="{FF2B5EF4-FFF2-40B4-BE49-F238E27FC236}">
                  <a16:creationId xmlns:a16="http://schemas.microsoft.com/office/drawing/2014/main" id="{188A35BB-FABE-CC4D-943F-05571958C156}"/>
                </a:ext>
              </a:extLst>
            </p:cNvPr>
            <p:cNvSpPr/>
            <p:nvPr/>
          </p:nvSpPr>
          <p:spPr>
            <a:xfrm>
              <a:off x="3082599" y="4219584"/>
              <a:ext cx="848913" cy="548043"/>
            </a:xfrm>
            <a:prstGeom prst="rect">
              <a:avLst/>
            </a:prstGeom>
          </p:spPr>
          <p:txBody>
            <a:bodyPr wrap="none">
              <a:spAutoFit/>
            </a:bodyPr>
            <a:lstStyle/>
            <a:p>
              <a:pPr algn="ctr"/>
              <a:r>
                <a:rPr lang="en-US" sz="2000" err="1">
                  <a:latin typeface="Consolas" charset="0"/>
                  <a:ea typeface="Consolas" charset="0"/>
                  <a:cs typeface="Consolas" charset="0"/>
                </a:rPr>
                <a:t>wasb</a:t>
              </a:r>
              <a:endParaRPr lang="en-US"/>
            </a:p>
          </p:txBody>
        </p:sp>
      </p:grpSp>
      <p:grpSp>
        <p:nvGrpSpPr>
          <p:cNvPr id="20" name="Group 19">
            <a:extLst>
              <a:ext uri="{FF2B5EF4-FFF2-40B4-BE49-F238E27FC236}">
                <a16:creationId xmlns:a16="http://schemas.microsoft.com/office/drawing/2014/main" id="{8D7F11B6-5576-524A-96E3-84D91FE1107F}"/>
              </a:ext>
            </a:extLst>
          </p:cNvPr>
          <p:cNvGrpSpPr/>
          <p:nvPr/>
        </p:nvGrpSpPr>
        <p:grpSpPr>
          <a:xfrm>
            <a:off x="6830784" y="5973681"/>
            <a:ext cx="729730" cy="1071874"/>
            <a:chOff x="4158484" y="3299447"/>
            <a:chExt cx="827158" cy="1468178"/>
          </a:xfrm>
        </p:grpSpPr>
        <p:pic>
          <p:nvPicPr>
            <p:cNvPr id="21" name="Picture 20">
              <a:extLst>
                <a:ext uri="{FF2B5EF4-FFF2-40B4-BE49-F238E27FC236}">
                  <a16:creationId xmlns:a16="http://schemas.microsoft.com/office/drawing/2014/main" id="{55015D10-40FF-7449-887B-4127DA90554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58484" y="3299447"/>
              <a:ext cx="827158" cy="827158"/>
            </a:xfrm>
            <a:prstGeom prst="rect">
              <a:avLst/>
            </a:prstGeom>
          </p:spPr>
        </p:pic>
        <p:sp>
          <p:nvSpPr>
            <p:cNvPr id="22" name="Rectangle 21">
              <a:extLst>
                <a:ext uri="{FF2B5EF4-FFF2-40B4-BE49-F238E27FC236}">
                  <a16:creationId xmlns:a16="http://schemas.microsoft.com/office/drawing/2014/main" id="{FA5E4C0E-1950-1C4B-B11F-DC218377E97E}"/>
                </a:ext>
              </a:extLst>
            </p:cNvPr>
            <p:cNvSpPr/>
            <p:nvPr/>
          </p:nvSpPr>
          <p:spPr>
            <a:xfrm>
              <a:off x="4227556" y="4219582"/>
              <a:ext cx="689017" cy="548043"/>
            </a:xfrm>
            <a:prstGeom prst="rect">
              <a:avLst/>
            </a:prstGeom>
          </p:spPr>
          <p:txBody>
            <a:bodyPr wrap="none">
              <a:spAutoFit/>
            </a:bodyPr>
            <a:lstStyle/>
            <a:p>
              <a:pPr algn="ctr"/>
              <a:r>
                <a:rPr lang="en-US" sz="2000" err="1">
                  <a:latin typeface="Consolas" charset="0"/>
                  <a:ea typeface="Consolas" charset="0"/>
                  <a:cs typeface="Consolas" charset="0"/>
                </a:rPr>
                <a:t>adl</a:t>
              </a:r>
              <a:endParaRPr lang="en-US"/>
            </a:p>
          </p:txBody>
        </p:sp>
      </p:grpSp>
      <p:grpSp>
        <p:nvGrpSpPr>
          <p:cNvPr id="23" name="Group 22">
            <a:extLst>
              <a:ext uri="{FF2B5EF4-FFF2-40B4-BE49-F238E27FC236}">
                <a16:creationId xmlns:a16="http://schemas.microsoft.com/office/drawing/2014/main" id="{EBBEE543-F91B-AB46-8272-AA2ED7A8D8F9}"/>
              </a:ext>
            </a:extLst>
          </p:cNvPr>
          <p:cNvGrpSpPr/>
          <p:nvPr/>
        </p:nvGrpSpPr>
        <p:grpSpPr>
          <a:xfrm>
            <a:off x="8894618" y="6012320"/>
            <a:ext cx="889987" cy="1051512"/>
            <a:chOff x="5235159" y="3327338"/>
            <a:chExt cx="1008812" cy="1440289"/>
          </a:xfrm>
        </p:grpSpPr>
        <p:pic>
          <p:nvPicPr>
            <p:cNvPr id="24" name="Picture 23">
              <a:extLst>
                <a:ext uri="{FF2B5EF4-FFF2-40B4-BE49-F238E27FC236}">
                  <a16:creationId xmlns:a16="http://schemas.microsoft.com/office/drawing/2014/main" id="{2210FE7C-20DA-6A46-BC0B-464D31E675E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64846" y="3327338"/>
              <a:ext cx="949436" cy="766349"/>
            </a:xfrm>
            <a:prstGeom prst="rect">
              <a:avLst/>
            </a:prstGeom>
          </p:spPr>
        </p:pic>
        <p:sp>
          <p:nvSpPr>
            <p:cNvPr id="25" name="Rectangle 24">
              <a:extLst>
                <a:ext uri="{FF2B5EF4-FFF2-40B4-BE49-F238E27FC236}">
                  <a16:creationId xmlns:a16="http://schemas.microsoft.com/office/drawing/2014/main" id="{0DF522E4-3729-3746-B3DA-335D10F45099}"/>
                </a:ext>
              </a:extLst>
            </p:cNvPr>
            <p:cNvSpPr/>
            <p:nvPr/>
          </p:nvSpPr>
          <p:spPr>
            <a:xfrm>
              <a:off x="5235159" y="4219584"/>
              <a:ext cx="1008812" cy="548043"/>
            </a:xfrm>
            <a:prstGeom prst="rect">
              <a:avLst/>
            </a:prstGeom>
          </p:spPr>
          <p:txBody>
            <a:bodyPr wrap="none">
              <a:spAutoFit/>
            </a:bodyPr>
            <a:lstStyle/>
            <a:p>
              <a:pPr algn="ctr"/>
              <a:r>
                <a:rPr lang="en-US" sz="2000">
                  <a:latin typeface="Consolas" charset="0"/>
                  <a:ea typeface="Consolas" charset="0"/>
                  <a:cs typeface="Consolas" charset="0"/>
                </a:rPr>
                <a:t>swift</a:t>
              </a:r>
              <a:endParaRPr lang="en-US"/>
            </a:p>
          </p:txBody>
        </p:sp>
      </p:grpSp>
      <p:grpSp>
        <p:nvGrpSpPr>
          <p:cNvPr id="26" name="Group 25">
            <a:extLst>
              <a:ext uri="{FF2B5EF4-FFF2-40B4-BE49-F238E27FC236}">
                <a16:creationId xmlns:a16="http://schemas.microsoft.com/office/drawing/2014/main" id="{C69DD9BE-DE5F-DC49-9BCE-5CB56A806C0E}"/>
              </a:ext>
            </a:extLst>
          </p:cNvPr>
          <p:cNvGrpSpPr/>
          <p:nvPr/>
        </p:nvGrpSpPr>
        <p:grpSpPr>
          <a:xfrm>
            <a:off x="8003832" y="6012320"/>
            <a:ext cx="712274" cy="1034111"/>
            <a:chOff x="6849444" y="3351173"/>
            <a:chExt cx="807371" cy="1416454"/>
          </a:xfrm>
        </p:grpSpPr>
        <p:pic>
          <p:nvPicPr>
            <p:cNvPr id="27" name="Picture 26">
              <a:extLst>
                <a:ext uri="{FF2B5EF4-FFF2-40B4-BE49-F238E27FC236}">
                  <a16:creationId xmlns:a16="http://schemas.microsoft.com/office/drawing/2014/main" id="{424E5CB7-922C-F941-B534-4DDD8FE0592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V="1">
              <a:off x="6849444" y="3351173"/>
              <a:ext cx="807371" cy="723706"/>
            </a:xfrm>
            <a:prstGeom prst="rect">
              <a:avLst/>
            </a:prstGeom>
          </p:spPr>
        </p:pic>
        <p:sp>
          <p:nvSpPr>
            <p:cNvPr id="28" name="Rectangle 27">
              <a:extLst>
                <a:ext uri="{FF2B5EF4-FFF2-40B4-BE49-F238E27FC236}">
                  <a16:creationId xmlns:a16="http://schemas.microsoft.com/office/drawing/2014/main" id="{F50D6DA3-EAEC-6944-96C2-23A17A40654B}"/>
                </a:ext>
              </a:extLst>
            </p:cNvPr>
            <p:cNvSpPr/>
            <p:nvPr/>
          </p:nvSpPr>
          <p:spPr>
            <a:xfrm>
              <a:off x="6988570" y="4219584"/>
              <a:ext cx="529117" cy="548043"/>
            </a:xfrm>
            <a:prstGeom prst="rect">
              <a:avLst/>
            </a:prstGeom>
          </p:spPr>
          <p:txBody>
            <a:bodyPr wrap="none">
              <a:spAutoFit/>
            </a:bodyPr>
            <a:lstStyle/>
            <a:p>
              <a:pPr algn="ctr"/>
              <a:r>
                <a:rPr lang="en-US" sz="2000" err="1">
                  <a:latin typeface="Consolas" charset="0"/>
                  <a:ea typeface="Consolas" charset="0"/>
                  <a:cs typeface="Consolas" charset="0"/>
                </a:rPr>
                <a:t>gs</a:t>
              </a:r>
              <a:endParaRPr lang="en-US"/>
            </a:p>
          </p:txBody>
        </p:sp>
      </p:grpSp>
      <p:grpSp>
        <p:nvGrpSpPr>
          <p:cNvPr id="29" name="Group 28">
            <a:extLst>
              <a:ext uri="{FF2B5EF4-FFF2-40B4-BE49-F238E27FC236}">
                <a16:creationId xmlns:a16="http://schemas.microsoft.com/office/drawing/2014/main" id="{927542D5-AA87-D74F-946B-833138969A73}"/>
              </a:ext>
            </a:extLst>
          </p:cNvPr>
          <p:cNvGrpSpPr/>
          <p:nvPr/>
        </p:nvGrpSpPr>
        <p:grpSpPr>
          <a:xfrm>
            <a:off x="10111565" y="6004408"/>
            <a:ext cx="762759" cy="1054765"/>
            <a:chOff x="3116910" y="3322882"/>
            <a:chExt cx="864596" cy="1444745"/>
          </a:xfrm>
        </p:grpSpPr>
        <p:pic>
          <p:nvPicPr>
            <p:cNvPr id="30" name="Picture 29">
              <a:extLst>
                <a:ext uri="{FF2B5EF4-FFF2-40B4-BE49-F238E27FC236}">
                  <a16:creationId xmlns:a16="http://schemas.microsoft.com/office/drawing/2014/main" id="{988ADAB0-38E4-C348-B6F3-E18F212B5D7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16910" y="3322882"/>
              <a:ext cx="780288" cy="780288"/>
            </a:xfrm>
            <a:prstGeom prst="rect">
              <a:avLst/>
            </a:prstGeom>
          </p:spPr>
        </p:pic>
        <p:sp>
          <p:nvSpPr>
            <p:cNvPr id="31" name="Rectangle 30">
              <a:extLst>
                <a:ext uri="{FF2B5EF4-FFF2-40B4-BE49-F238E27FC236}">
                  <a16:creationId xmlns:a16="http://schemas.microsoft.com/office/drawing/2014/main" id="{9D944C9D-F8E4-744C-8C18-40A9217F0E5D}"/>
                </a:ext>
              </a:extLst>
            </p:cNvPr>
            <p:cNvSpPr/>
            <p:nvPr/>
          </p:nvSpPr>
          <p:spPr>
            <a:xfrm>
              <a:off x="3132593" y="4219584"/>
              <a:ext cx="848913" cy="548043"/>
            </a:xfrm>
            <a:prstGeom prst="rect">
              <a:avLst/>
            </a:prstGeom>
          </p:spPr>
          <p:txBody>
            <a:bodyPr wrap="none">
              <a:spAutoFit/>
            </a:bodyPr>
            <a:lstStyle/>
            <a:p>
              <a:pPr algn="ctr"/>
              <a:r>
                <a:rPr lang="en-US" sz="2000" err="1">
                  <a:latin typeface="Consolas" charset="0"/>
                  <a:ea typeface="Consolas" charset="0"/>
                  <a:cs typeface="Consolas" charset="0"/>
                </a:rPr>
                <a:t>abfs</a:t>
              </a:r>
              <a:endParaRPr lang="en-US"/>
            </a:p>
          </p:txBody>
        </p:sp>
      </p:grpSp>
    </p:spTree>
    <p:extLst>
      <p:ext uri="{BB962C8B-B14F-4D97-AF65-F5344CB8AC3E}">
        <p14:creationId xmlns:p14="http://schemas.microsoft.com/office/powerpoint/2010/main" val="31795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Integration: Work in Progress. Hadoop 3.2?</a:t>
            </a:r>
          </a:p>
        </p:txBody>
      </p:sp>
      <p:sp>
        <p:nvSpPr>
          <p:cNvPr id="3" name="Text Placeholder 2"/>
          <p:cNvSpPr>
            <a:spLocks noGrp="1"/>
          </p:cNvSpPr>
          <p:nvPr>
            <p:ph sz="quarter" idx="10"/>
          </p:nvPr>
        </p:nvSpPr>
        <p:spPr/>
        <p:txBody>
          <a:bodyPr/>
          <a:lstStyle/>
          <a:p>
            <a:r>
              <a:rPr lang="en-US"/>
              <a:t>Later AWS SDK JAR, upgrades "mildly stressful"</a:t>
            </a:r>
            <a:endParaRPr lang="en-US" b="0"/>
          </a:p>
          <a:p>
            <a:r>
              <a:rPr lang="en-US" b="0"/>
              <a:t>new </a:t>
            </a:r>
            <a:r>
              <a:rPr lang="en-US" sz="2560" b="0">
                <a:latin typeface="Consolas" charset="0"/>
                <a:ea typeface="Consolas" charset="0"/>
                <a:cs typeface="Consolas" charset="0"/>
              </a:rPr>
              <a:t>S3AFileSystem.select(path, expression)</a:t>
            </a:r>
            <a:r>
              <a:rPr lang="en-US" b="0"/>
              <a:t> method</a:t>
            </a:r>
          </a:p>
          <a:p>
            <a:r>
              <a:rPr lang="en-US" b="0"/>
              <a:t>Filesystem </a:t>
            </a:r>
            <a:r>
              <a:rPr lang="en-US" b="0" err="1"/>
              <a:t>config</a:t>
            </a:r>
            <a:r>
              <a:rPr lang="en-US" b="0"/>
              <a:t> options for: compression, separator, quotes</a:t>
            </a:r>
          </a:p>
          <a:p>
            <a:r>
              <a:rPr lang="en-US" b="0"/>
              <a:t>TODO: </a:t>
            </a:r>
            <a:r>
              <a:rPr lang="en-US" b="0">
                <a:latin typeface="Consolas" charset="0"/>
                <a:ea typeface="Consolas" charset="0"/>
                <a:cs typeface="Consolas" charset="0"/>
              </a:rPr>
              <a:t>open()</a:t>
            </a:r>
            <a:r>
              <a:rPr lang="en-US" b="0"/>
              <a:t> call which takes optional &amp; mandatory properties</a:t>
            </a:r>
            <a:br>
              <a:rPr lang="en-US" b="0"/>
            </a:br>
            <a:r>
              <a:rPr lang="en-US" b="0"/>
              <a:t> (</a:t>
            </a:r>
            <a:r>
              <a:rPr lang="mr-IN" b="0"/>
              <a:t>HADOOP-15229</a:t>
            </a:r>
            <a:r>
              <a:rPr lang="en-US" b="0"/>
              <a:t>)</a:t>
            </a:r>
          </a:p>
          <a:p>
            <a:r>
              <a:rPr lang="en-US" b="0"/>
              <a:t>TODO: adoption by Hive, Spark, …</a:t>
            </a:r>
          </a:p>
          <a:p>
            <a:endParaRPr lang="en-US" b="0"/>
          </a:p>
        </p:txBody>
      </p:sp>
    </p:spTree>
    <p:extLst>
      <p:ext uri="{BB962C8B-B14F-4D97-AF65-F5344CB8AC3E}">
        <p14:creationId xmlns:p14="http://schemas.microsoft.com/office/powerpoint/2010/main" val="9012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2B2150-C7DF-4242-99D1-346D01F7CCDA}"/>
              </a:ext>
            </a:extLst>
          </p:cNvPr>
          <p:cNvSpPr>
            <a:spLocks noGrp="1"/>
          </p:cNvSpPr>
          <p:nvPr>
            <p:ph type="ctrTitle"/>
          </p:nvPr>
        </p:nvSpPr>
        <p:spPr/>
        <p:txBody>
          <a:bodyPr/>
          <a:lstStyle/>
          <a:p>
            <a:r>
              <a:rPr lang="en-US"/>
              <a:t>Google Cloud Storage</a:t>
            </a:r>
          </a:p>
        </p:txBody>
      </p:sp>
    </p:spTree>
    <p:extLst>
      <p:ext uri="{BB962C8B-B14F-4D97-AF65-F5344CB8AC3E}">
        <p14:creationId xmlns:p14="http://schemas.microsoft.com/office/powerpoint/2010/main" val="14239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67B4-F55C-8444-A2D0-275DD856850B}"/>
              </a:ext>
            </a:extLst>
          </p:cNvPr>
          <p:cNvSpPr>
            <a:spLocks noGrp="1"/>
          </p:cNvSpPr>
          <p:nvPr>
            <p:ph type="ctrTitle"/>
          </p:nvPr>
        </p:nvSpPr>
        <p:spPr/>
        <p:txBody>
          <a:bodyPr/>
          <a:lstStyle/>
          <a:p>
            <a:r>
              <a:rPr lang="en-US"/>
              <a:t>Google Cloud: Increasing use drives storage</a:t>
            </a:r>
          </a:p>
        </p:txBody>
      </p:sp>
      <p:sp>
        <p:nvSpPr>
          <p:cNvPr id="3" name="Text Placeholder 2">
            <a:extLst>
              <a:ext uri="{FF2B5EF4-FFF2-40B4-BE49-F238E27FC236}">
                <a16:creationId xmlns:a16="http://schemas.microsoft.com/office/drawing/2014/main" id="{661AE281-6C75-5E43-8092-A67F2388D12C}"/>
              </a:ext>
            </a:extLst>
          </p:cNvPr>
          <p:cNvSpPr>
            <a:spLocks noGrp="1"/>
          </p:cNvSpPr>
          <p:nvPr>
            <p:ph sz="quarter" idx="10"/>
          </p:nvPr>
        </p:nvSpPr>
        <p:spPr/>
        <p:txBody>
          <a:bodyPr/>
          <a:lstStyle/>
          <a:p>
            <a:pPr marL="548640" indent="-548640">
              <a:buFont typeface="+mj-lt"/>
              <a:buAutoNum type="arabicPeriod"/>
            </a:pPr>
            <a:r>
              <a:rPr lang="en-US" sz="3200" b="0"/>
              <a:t>More users (TensorFlow motivator)</a:t>
            </a:r>
          </a:p>
          <a:p>
            <a:pPr marL="548640" indent="-548640">
              <a:buFont typeface="+mj-lt"/>
              <a:buAutoNum type="arabicPeriod"/>
            </a:pPr>
            <a:r>
              <a:rPr lang="en-US" sz="3200" b="0"/>
              <a:t>More tests (i.e. GCS team using ASF test suites, ...)</a:t>
            </a:r>
          </a:p>
          <a:p>
            <a:pPr marL="548640" indent="-548640">
              <a:buFont typeface="+mj-lt"/>
              <a:buAutoNum type="arabicPeriod"/>
            </a:pPr>
            <a:r>
              <a:rPr lang="en-US" sz="3200" b="0"/>
              <a:t>Google starting to contribute optimizations back to the OSS projects (e.g. HDFS-13056 for exposing consistent checksums</a:t>
            </a:r>
          </a:p>
          <a:p>
            <a:pPr marL="548640" indent="-548640">
              <a:buFont typeface="+mj-lt"/>
              <a:buAutoNum type="arabicPeriod"/>
            </a:pPr>
            <a:r>
              <a:rPr lang="en-US" sz="3200" b="0"/>
              <a:t>+Cloud BigTable offers HBase APIs</a:t>
            </a:r>
          </a:p>
          <a:p>
            <a:pPr marL="548640" indent="-548640">
              <a:buFont typeface="+mj-lt"/>
              <a:buAutoNum type="arabicPeriod"/>
            </a:pPr>
            <a:endParaRPr lang="en-US" sz="3200" b="0"/>
          </a:p>
          <a:p>
            <a:pPr marL="0" indent="0">
              <a:buNone/>
            </a:pPr>
            <a:r>
              <a:rPr lang="en-US" sz="3200"/>
              <a:t>Attend: Running Apache Hadoop on the Google Cloud Platform</a:t>
            </a:r>
            <a:br>
              <a:rPr lang="en-US" sz="3200"/>
            </a:br>
            <a:r>
              <a:rPr lang="en-US" sz="3200"/>
              <a:t>Grand Ballroom 220A, Wednesday, 16:40</a:t>
            </a:r>
            <a:endParaRPr lang="en-US" sz="3200" b="0"/>
          </a:p>
        </p:txBody>
      </p:sp>
    </p:spTree>
    <p:extLst>
      <p:ext uri="{BB962C8B-B14F-4D97-AF65-F5344CB8AC3E}">
        <p14:creationId xmlns:p14="http://schemas.microsoft.com/office/powerpoint/2010/main" val="34093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AF77-8636-4C41-8B5B-544266A1CC58}"/>
              </a:ext>
            </a:extLst>
          </p:cNvPr>
          <p:cNvSpPr>
            <a:spLocks noGrp="1"/>
          </p:cNvSpPr>
          <p:nvPr>
            <p:ph type="ctrTitle"/>
          </p:nvPr>
        </p:nvSpPr>
        <p:spPr/>
        <p:txBody>
          <a:bodyPr/>
          <a:lstStyle/>
          <a:p>
            <a:r>
              <a:rPr lang="en-US"/>
              <a:t>What else?</a:t>
            </a:r>
          </a:p>
        </p:txBody>
      </p:sp>
    </p:spTree>
    <p:extLst>
      <p:ext uri="{BB962C8B-B14F-4D97-AF65-F5344CB8AC3E}">
        <p14:creationId xmlns:p14="http://schemas.microsoft.com/office/powerpoint/2010/main" val="97837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1465-1DED-5D4A-ACC1-4F0246E8C233}"/>
              </a:ext>
            </a:extLst>
          </p:cNvPr>
          <p:cNvSpPr>
            <a:spLocks noGrp="1"/>
          </p:cNvSpPr>
          <p:nvPr>
            <p:ph type="ctrTitle"/>
          </p:nvPr>
        </p:nvSpPr>
        <p:spPr/>
        <p:txBody>
          <a:bodyPr/>
          <a:lstStyle/>
          <a:p>
            <a:r>
              <a:rPr lang="en-US"/>
              <a:t>Security &amp; Encryption</a:t>
            </a:r>
          </a:p>
        </p:txBody>
      </p:sp>
      <p:sp>
        <p:nvSpPr>
          <p:cNvPr id="4" name="Text Placeholder 3">
            <a:extLst>
              <a:ext uri="{FF2B5EF4-FFF2-40B4-BE49-F238E27FC236}">
                <a16:creationId xmlns:a16="http://schemas.microsoft.com/office/drawing/2014/main" id="{F492615D-8544-244C-BEDA-C1AC5CB377D7}"/>
              </a:ext>
            </a:extLst>
          </p:cNvPr>
          <p:cNvSpPr>
            <a:spLocks noGrp="1"/>
          </p:cNvSpPr>
          <p:nvPr>
            <p:ph sz="quarter" idx="10"/>
          </p:nvPr>
        </p:nvSpPr>
        <p:spPr/>
        <p:txBody>
          <a:bodyPr/>
          <a:lstStyle/>
          <a:p>
            <a:pPr marL="457200" indent="-457200">
              <a:buFont typeface="Arial" panose="020B0604020202020204" pitchFamily="34" charset="0"/>
              <a:buChar char="•"/>
            </a:pPr>
            <a:r>
              <a:rPr lang="en-US" b="0"/>
              <a:t>Enable everywhere: transparent encryption at rest</a:t>
            </a:r>
          </a:p>
          <a:p>
            <a:pPr marL="457200" indent="-457200">
              <a:buFont typeface="Arial" panose="020B0604020202020204" pitchFamily="34" charset="0"/>
              <a:buChar char="•"/>
            </a:pPr>
            <a:r>
              <a:rPr lang="en-US" b="0"/>
              <a:t>Customer-key-managed encryption available</a:t>
            </a:r>
            <a:br>
              <a:rPr lang="en-US" b="0"/>
            </a:br>
            <a:r>
              <a:rPr lang="en-US" b="0"/>
              <a:t>— may have cost/performance impact</a:t>
            </a:r>
          </a:p>
          <a:p>
            <a:pPr marL="457200" indent="-457200">
              <a:buFont typeface="Arial" panose="020B0604020202020204" pitchFamily="34" charset="0"/>
              <a:buChar char="•"/>
            </a:pPr>
            <a:r>
              <a:rPr lang="en-US" b="0"/>
              <a:t>Key-with-request encryption: usable with care</a:t>
            </a:r>
          </a:p>
          <a:p>
            <a:pPr marL="457200" indent="-457200">
              <a:buFont typeface="Arial" panose="020B0604020202020204" pitchFamily="34" charset="0"/>
              <a:buChar char="•"/>
            </a:pPr>
            <a:r>
              <a:rPr lang="en-US" b="0"/>
              <a:t>Client side encryption. </a:t>
            </a:r>
            <a:r>
              <a:rPr lang="en-US"/>
              <a:t>Troublesome</a:t>
            </a:r>
            <a:endParaRPr lang="en-US" b="0"/>
          </a:p>
          <a:p>
            <a:pPr marL="457200" indent="-457200">
              <a:buFont typeface="Arial" panose="020B0604020202020204" pitchFamily="34" charset="0"/>
              <a:buChar char="•"/>
            </a:pPr>
            <a:endParaRPr lang="en-US" b="0"/>
          </a:p>
          <a:p>
            <a:pPr marL="0" indent="0">
              <a:buNone/>
            </a:pPr>
            <a:r>
              <a:rPr lang="en-US" b="0"/>
              <a:t>Permissions:</a:t>
            </a:r>
          </a:p>
          <a:p>
            <a:pPr marL="548640" indent="-548640">
              <a:buFont typeface="Arial" panose="020B0604020202020204" pitchFamily="34" charset="0"/>
              <a:buChar char="•"/>
            </a:pPr>
            <a:r>
              <a:rPr lang="en-US" b="0"/>
              <a:t>ADL, GCS: permissions managed in store</a:t>
            </a:r>
          </a:p>
          <a:p>
            <a:pPr marL="548640" indent="-548640">
              <a:buFont typeface="Arial" panose="020B0604020202020204" pitchFamily="34" charset="0"/>
              <a:buChar char="•"/>
            </a:pPr>
            <a:r>
              <a:rPr lang="en-US" b="0"/>
              <a:t>WASB: Ranger checks in connector: needs locked-down client</a:t>
            </a:r>
          </a:p>
          <a:p>
            <a:pPr marL="548640" indent="-548640">
              <a:buFont typeface="Arial" panose="020B0604020202020204" pitchFamily="34" charset="0"/>
              <a:buChar char="•"/>
            </a:pPr>
            <a:r>
              <a:rPr lang="en-US" b="0"/>
              <a:t>S3: IAM Policies (server side, limited syntax, minimal hadoop support)</a:t>
            </a:r>
          </a:p>
          <a:p>
            <a:pPr marL="457200" indent="-457200">
              <a:buFont typeface="Arial" panose="020B0604020202020204" pitchFamily="34" charset="0"/>
              <a:buChar char="•"/>
            </a:pPr>
            <a:endParaRPr lang="en-US" b="0"/>
          </a:p>
          <a:p>
            <a:endParaRPr lang="en-US" b="0"/>
          </a:p>
        </p:txBody>
      </p:sp>
    </p:spTree>
    <p:extLst>
      <p:ext uri="{BB962C8B-B14F-4D97-AF65-F5344CB8AC3E}">
        <p14:creationId xmlns:p14="http://schemas.microsoft.com/office/powerpoint/2010/main" val="297529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7424-2FCB-2246-9AF3-A218ACA15D8E}"/>
              </a:ext>
            </a:extLst>
          </p:cNvPr>
          <p:cNvSpPr>
            <a:spLocks noGrp="1"/>
          </p:cNvSpPr>
          <p:nvPr>
            <p:ph type="ctrTitle"/>
          </p:nvPr>
        </p:nvSpPr>
        <p:spPr/>
        <p:txBody>
          <a:bodyPr/>
          <a:lstStyle/>
          <a:p>
            <a:r>
              <a:rPr lang="en-US" err="1"/>
              <a:t>DistCP</a:t>
            </a:r>
            <a:r>
              <a:rPr lang="en-US"/>
              <a:t>++</a:t>
            </a:r>
          </a:p>
        </p:txBody>
      </p:sp>
      <p:sp>
        <p:nvSpPr>
          <p:cNvPr id="3" name="Text Placeholder 2">
            <a:extLst>
              <a:ext uri="{FF2B5EF4-FFF2-40B4-BE49-F238E27FC236}">
                <a16:creationId xmlns:a16="http://schemas.microsoft.com/office/drawing/2014/main" id="{148C4DB8-8977-854D-B866-DE7CC717E481}"/>
              </a:ext>
            </a:extLst>
          </p:cNvPr>
          <p:cNvSpPr>
            <a:spLocks noGrp="1"/>
          </p:cNvSpPr>
          <p:nvPr>
            <p:ph sz="quarter" idx="10"/>
          </p:nvPr>
        </p:nvSpPr>
        <p:spPr/>
        <p:txBody>
          <a:bodyPr/>
          <a:lstStyle/>
          <a:p>
            <a:r>
              <a:rPr lang="en-US" b="0"/>
              <a:t>Old HDFS </a:t>
            </a:r>
            <a:r>
              <a:rPr lang="en-US"/>
              <a:t>⟺ </a:t>
            </a:r>
            <a:r>
              <a:rPr lang="en-US" b="0"/>
              <a:t>HDFS </a:t>
            </a:r>
          </a:p>
          <a:p>
            <a:r>
              <a:rPr lang="en-US" b="0"/>
              <a:t>New: HDFS </a:t>
            </a:r>
            <a:r>
              <a:rPr lang="en-US"/>
              <a:t>⟺ c</a:t>
            </a:r>
            <a:r>
              <a:rPr lang="en-US" b="0"/>
              <a:t>loud, container </a:t>
            </a:r>
            <a:r>
              <a:rPr lang="en-US"/>
              <a:t>⟺ container, </a:t>
            </a:r>
            <a:r>
              <a:rPr lang="en-US" b="0"/>
              <a:t> </a:t>
            </a:r>
            <a:r>
              <a:rPr lang="en-US"/>
              <a:t>cloud ⟺  cloud, </a:t>
            </a:r>
            <a:endParaRPr lang="en-US" b="0"/>
          </a:p>
          <a:p>
            <a:endParaRPr lang="en-US" b="0"/>
          </a:p>
          <a:p>
            <a:pPr marL="0" indent="0">
              <a:buNone/>
            </a:pPr>
            <a:r>
              <a:rPr lang="en-US" b="0"/>
              <a:t>We are going to have to evolve </a:t>
            </a:r>
            <a:r>
              <a:rPr lang="en-US" b="0" err="1"/>
              <a:t>DistCP</a:t>
            </a:r>
            <a:r>
              <a:rPr lang="en-US" b="0"/>
              <a:t> for this</a:t>
            </a:r>
          </a:p>
          <a:p>
            <a:pPr marL="548640" indent="-548640">
              <a:buFont typeface="+mj-lt"/>
              <a:buAutoNum type="arabicPeriod"/>
            </a:pPr>
            <a:r>
              <a:rPr lang="en-US" b="0"/>
              <a:t>New: Cloud-optimized -delete option</a:t>
            </a:r>
          </a:p>
          <a:p>
            <a:pPr marL="548640" indent="-548640">
              <a:buFont typeface="+mj-lt"/>
              <a:buAutoNum type="arabicPeriod"/>
            </a:pPr>
            <a:r>
              <a:rPr lang="en-US" b="0"/>
              <a:t>TODO: stop the rename(). </a:t>
            </a:r>
          </a:p>
          <a:p>
            <a:pPr marL="548640" indent="-548640">
              <a:buFont typeface="+mj-lt"/>
              <a:buAutoNum type="arabicPeriod"/>
            </a:pPr>
            <a:r>
              <a:rPr lang="en-US" b="0"/>
              <a:t>Need a story for incremental updates across stores</a:t>
            </a:r>
          </a:p>
          <a:p>
            <a:pPr marL="0" indent="0">
              <a:buNone/>
            </a:pPr>
            <a:endParaRPr lang="en-US"/>
          </a:p>
          <a:p>
            <a:endParaRPr lang="en-US" b="0"/>
          </a:p>
        </p:txBody>
      </p:sp>
    </p:spTree>
    <p:extLst>
      <p:ext uri="{BB962C8B-B14F-4D97-AF65-F5344CB8AC3E}">
        <p14:creationId xmlns:p14="http://schemas.microsoft.com/office/powerpoint/2010/main" val="375503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E61B5D-AA25-284F-8D8C-3F37C3C93EE1}"/>
              </a:ext>
            </a:extLst>
          </p:cNvPr>
          <p:cNvSpPr/>
          <p:nvPr/>
        </p:nvSpPr>
        <p:spPr>
          <a:xfrm>
            <a:off x="1908343" y="6581597"/>
            <a:ext cx="6985695" cy="523220"/>
          </a:xfrm>
          <a:prstGeom prst="rect">
            <a:avLst/>
          </a:prstGeom>
        </p:spPr>
        <p:txBody>
          <a:bodyPr wrap="none">
            <a:spAutoFit/>
          </a:bodyPr>
          <a:lstStyle/>
          <a:p>
            <a:r>
              <a:rPr lang="en-US" sz="2800"/>
              <a:t>https://</a:t>
            </a:r>
            <a:r>
              <a:rPr lang="en-US" sz="2800" err="1"/>
              <a:t>github.com</a:t>
            </a:r>
            <a:r>
              <a:rPr lang="en-US" sz="2800"/>
              <a:t>/</a:t>
            </a:r>
            <a:r>
              <a:rPr lang="en-US" sz="2800" err="1"/>
              <a:t>HotelsDotCom</a:t>
            </a:r>
            <a:r>
              <a:rPr lang="en-US" sz="2800"/>
              <a:t>/circus-train</a:t>
            </a:r>
          </a:p>
        </p:txBody>
      </p:sp>
      <p:pic>
        <p:nvPicPr>
          <p:cNvPr id="4" name="Picture 3">
            <a:extLst>
              <a:ext uri="{FF2B5EF4-FFF2-40B4-BE49-F238E27FC236}">
                <a16:creationId xmlns:a16="http://schemas.microsoft.com/office/drawing/2014/main" id="{CF988AB6-62CF-EC42-823F-205B33A5C315}"/>
              </a:ext>
            </a:extLst>
          </p:cNvPr>
          <p:cNvPicPr>
            <a:picLocks noChangeAspect="1"/>
          </p:cNvPicPr>
          <p:nvPr/>
        </p:nvPicPr>
        <p:blipFill>
          <a:blip r:embed="rId2"/>
          <a:stretch>
            <a:fillRect/>
          </a:stretch>
        </p:blipFill>
        <p:spPr>
          <a:xfrm>
            <a:off x="1033780" y="2049780"/>
            <a:ext cx="11430000" cy="2882900"/>
          </a:xfrm>
          <a:prstGeom prst="rect">
            <a:avLst/>
          </a:prstGeom>
        </p:spPr>
      </p:pic>
    </p:spTree>
    <p:extLst>
      <p:ext uri="{BB962C8B-B14F-4D97-AF65-F5344CB8AC3E}">
        <p14:creationId xmlns:p14="http://schemas.microsoft.com/office/powerpoint/2010/main" val="3901981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547D-F7E5-304C-A53C-3CC51123571E}"/>
              </a:ext>
            </a:extLst>
          </p:cNvPr>
          <p:cNvSpPr>
            <a:spLocks noGrp="1"/>
          </p:cNvSpPr>
          <p:nvPr>
            <p:ph type="title"/>
          </p:nvPr>
        </p:nvSpPr>
        <p:spPr/>
        <p:txBody>
          <a:bodyPr/>
          <a:lstStyle/>
          <a:p>
            <a:r>
              <a:rPr lang="en-US"/>
              <a:t>How do they compare? (excluding </a:t>
            </a:r>
            <a:r>
              <a:rPr lang="en-US" err="1"/>
              <a:t>abfs</a:t>
            </a:r>
            <a:r>
              <a:rPr lang="en-US"/>
              <a:t>)</a:t>
            </a:r>
          </a:p>
        </p:txBody>
      </p:sp>
      <p:graphicFrame>
        <p:nvGraphicFramePr>
          <p:cNvPr id="4" name="Table 3">
            <a:extLst>
              <a:ext uri="{FF2B5EF4-FFF2-40B4-BE49-F238E27FC236}">
                <a16:creationId xmlns:a16="http://schemas.microsoft.com/office/drawing/2014/main" id="{EE2B5DD3-E2F5-9249-AFEB-AF967ED8D935}"/>
              </a:ext>
            </a:extLst>
          </p:cNvPr>
          <p:cNvGraphicFramePr>
            <a:graphicFrameLocks noGrp="1"/>
          </p:cNvGraphicFramePr>
          <p:nvPr>
            <p:extLst>
              <p:ext uri="{D42A27DB-BD31-4B8C-83A1-F6EECF244321}">
                <p14:modId xmlns:p14="http://schemas.microsoft.com/office/powerpoint/2010/main" val="1006740795"/>
              </p:ext>
            </p:extLst>
          </p:nvPr>
        </p:nvGraphicFramePr>
        <p:xfrm>
          <a:off x="648393" y="1306286"/>
          <a:ext cx="12735095" cy="6020789"/>
        </p:xfrm>
        <a:graphic>
          <a:graphicData uri="http://schemas.openxmlformats.org/drawingml/2006/table">
            <a:tbl>
              <a:tblPr firstRow="1" bandRow="1">
                <a:tableStyleId>{17292A2E-F333-43FB-9621-5CBBE7FDCDCB}</a:tableStyleId>
              </a:tblPr>
              <a:tblGrid>
                <a:gridCol w="2547019">
                  <a:extLst>
                    <a:ext uri="{9D8B030D-6E8A-4147-A177-3AD203B41FA5}">
                      <a16:colId xmlns:a16="http://schemas.microsoft.com/office/drawing/2014/main" val="1878909386"/>
                    </a:ext>
                  </a:extLst>
                </a:gridCol>
                <a:gridCol w="2547019">
                  <a:extLst>
                    <a:ext uri="{9D8B030D-6E8A-4147-A177-3AD203B41FA5}">
                      <a16:colId xmlns:a16="http://schemas.microsoft.com/office/drawing/2014/main" val="538542477"/>
                    </a:ext>
                  </a:extLst>
                </a:gridCol>
                <a:gridCol w="2547019">
                  <a:extLst>
                    <a:ext uri="{9D8B030D-6E8A-4147-A177-3AD203B41FA5}">
                      <a16:colId xmlns:a16="http://schemas.microsoft.com/office/drawing/2014/main" val="3643941198"/>
                    </a:ext>
                  </a:extLst>
                </a:gridCol>
                <a:gridCol w="2547019">
                  <a:extLst>
                    <a:ext uri="{9D8B030D-6E8A-4147-A177-3AD203B41FA5}">
                      <a16:colId xmlns:a16="http://schemas.microsoft.com/office/drawing/2014/main" val="1730103995"/>
                    </a:ext>
                  </a:extLst>
                </a:gridCol>
                <a:gridCol w="2547019">
                  <a:extLst>
                    <a:ext uri="{9D8B030D-6E8A-4147-A177-3AD203B41FA5}">
                      <a16:colId xmlns:a16="http://schemas.microsoft.com/office/drawing/2014/main" val="1125976196"/>
                    </a:ext>
                  </a:extLst>
                </a:gridCol>
              </a:tblGrid>
              <a:tr h="494044">
                <a:tc>
                  <a:txBody>
                    <a:bodyPr/>
                    <a:lstStyle/>
                    <a:p>
                      <a:endParaRPr lang="en-US" sz="2000" b="1"/>
                    </a:p>
                  </a:txBody>
                  <a:tcPr marL="146304" marR="146304" marT="73152" marB="73152"/>
                </a:tc>
                <a:tc>
                  <a:txBody>
                    <a:bodyPr/>
                    <a:lstStyle/>
                    <a:p>
                      <a:r>
                        <a:rPr lang="en-US" sz="2000"/>
                        <a:t> AWS S3</a:t>
                      </a:r>
                      <a:endParaRPr lang="en-US" sz="2000" b="1"/>
                    </a:p>
                  </a:txBody>
                  <a:tcPr marL="146304" marR="146304" marT="73152" marB="73152"/>
                </a:tc>
                <a:tc>
                  <a:txBody>
                    <a:bodyPr/>
                    <a:lstStyle/>
                    <a:p>
                      <a:r>
                        <a:rPr lang="en-US" sz="2000"/>
                        <a:t>Azure WASB</a:t>
                      </a:r>
                      <a:endParaRPr lang="en-US" sz="2000" b="1"/>
                    </a:p>
                  </a:txBody>
                  <a:tcPr marL="146304" marR="146304" marT="73152" marB="73152"/>
                </a:tc>
                <a:tc>
                  <a:txBody>
                    <a:bodyPr/>
                    <a:lstStyle/>
                    <a:p>
                      <a:r>
                        <a:rPr lang="en-US" sz="2000"/>
                        <a:t>Azure ADL</a:t>
                      </a:r>
                      <a:endParaRPr lang="en-US" sz="2000" b="1"/>
                    </a:p>
                  </a:txBody>
                  <a:tcPr marL="146304" marR="146304" marT="73152" marB="73152"/>
                </a:tc>
                <a:tc>
                  <a:txBody>
                    <a:bodyPr/>
                    <a:lstStyle/>
                    <a:p>
                      <a:r>
                        <a:rPr lang="en-US" sz="2000"/>
                        <a:t>Google GCS</a:t>
                      </a:r>
                      <a:endParaRPr lang="en-US" sz="2000" b="1"/>
                    </a:p>
                  </a:txBody>
                  <a:tcPr marL="146304" marR="146304" marT="73152" marB="73152"/>
                </a:tc>
                <a:extLst>
                  <a:ext uri="{0D108BD9-81ED-4DB2-BD59-A6C34878D82A}">
                    <a16:rowId xmlns:a16="http://schemas.microsoft.com/office/drawing/2014/main" val="11582124"/>
                  </a:ext>
                </a:extLst>
              </a:tr>
              <a:tr h="1241905">
                <a:tc>
                  <a:txBody>
                    <a:bodyPr/>
                    <a:lstStyle/>
                    <a:p>
                      <a:r>
                        <a:rPr lang="en-US" sz="2000" b="1"/>
                        <a:t>Can run HBase</a:t>
                      </a:r>
                      <a:br>
                        <a:rPr lang="en-US" sz="2000" b="1"/>
                      </a:br>
                      <a:r>
                        <a:rPr lang="en-US" sz="2000" b="1"/>
                        <a:t>(i.e. "filesystem")</a:t>
                      </a:r>
                    </a:p>
                  </a:txBody>
                  <a:tcPr marL="146304" marR="146304" marT="73152" marB="73152"/>
                </a:tc>
                <a:tc>
                  <a:txBody>
                    <a:bodyPr/>
                    <a:lstStyle/>
                    <a:p>
                      <a:r>
                        <a:rPr lang="en-US" sz="2000"/>
                        <a:t>No</a:t>
                      </a:r>
                    </a:p>
                  </a:txBody>
                  <a:tcPr marL="146304" marR="146304" marT="73152" marB="73152"/>
                </a:tc>
                <a:tc>
                  <a:txBody>
                    <a:bodyPr/>
                    <a:lstStyle/>
                    <a:p>
                      <a:r>
                        <a:rPr lang="en-US" sz="2000"/>
                        <a:t>Yes</a:t>
                      </a:r>
                    </a:p>
                  </a:txBody>
                  <a:tcPr marL="146304" marR="146304" marT="73152" marB="73152"/>
                </a:tc>
                <a:tc>
                  <a:txBody>
                    <a:bodyPr/>
                    <a:lstStyle/>
                    <a:p>
                      <a:r>
                        <a:rPr lang="en-US" sz="2000"/>
                        <a:t>No</a:t>
                      </a:r>
                    </a:p>
                  </a:txBody>
                  <a:tcPr marL="146304" marR="146304" marT="73152" marB="73152"/>
                </a:tc>
                <a:tc>
                  <a:txBody>
                    <a:bodyPr/>
                    <a:lstStyle/>
                    <a:p>
                      <a:r>
                        <a:rPr lang="en-US" sz="2000"/>
                        <a:t>No</a:t>
                      </a:r>
                    </a:p>
                  </a:txBody>
                  <a:tcPr marL="146304" marR="146304" marT="73152" marB="73152"/>
                </a:tc>
                <a:extLst>
                  <a:ext uri="{0D108BD9-81ED-4DB2-BD59-A6C34878D82A}">
                    <a16:rowId xmlns:a16="http://schemas.microsoft.com/office/drawing/2014/main" val="3338007904"/>
                  </a:ext>
                </a:extLst>
              </a:tr>
              <a:tr h="1139757">
                <a:tc>
                  <a:txBody>
                    <a:bodyPr/>
                    <a:lstStyle/>
                    <a:p>
                      <a:r>
                        <a:rPr lang="en-US" sz="2000" b="1"/>
                        <a:t>Safe destination</a:t>
                      </a:r>
                      <a:br>
                        <a:rPr lang="en-US" sz="2000" b="1"/>
                      </a:br>
                      <a:r>
                        <a:rPr lang="en-US" sz="2000" b="1"/>
                        <a:t>of work</a:t>
                      </a:r>
                    </a:p>
                  </a:txBody>
                  <a:tcPr marL="146304" marR="146304" marT="73152" marB="73152"/>
                </a:tc>
                <a:tc>
                  <a:txBody>
                    <a:bodyPr/>
                    <a:lstStyle/>
                    <a:p>
                      <a:r>
                        <a:rPr lang="en-US" sz="2000"/>
                        <a:t>With S3Guard</a:t>
                      </a:r>
                      <a:br>
                        <a:rPr lang="en-US" sz="2000"/>
                      </a:br>
                      <a:r>
                        <a:rPr lang="en-US" sz="2000"/>
                        <a:t>or </a:t>
                      </a:r>
                      <a:r>
                        <a:rPr lang="en-GB" sz="2000" u="none" strike="noStrike" cap="none">
                          <a:effectLst/>
                          <a:sym typeface="Arial"/>
                        </a:rPr>
                        <a:t>EMRFS consistent view </a:t>
                      </a:r>
                      <a:endParaRPr lang="en-US" sz="2000"/>
                    </a:p>
                  </a:txBody>
                  <a:tcPr marL="146304" marR="146304" marT="73152" marB="73152"/>
                </a:tc>
                <a:tc>
                  <a:txBody>
                    <a:bodyPr/>
                    <a:lstStyle/>
                    <a:p>
                      <a:r>
                        <a:rPr lang="en-US" sz="2000"/>
                        <a:t>Yes</a:t>
                      </a:r>
                    </a:p>
                  </a:txBody>
                  <a:tcPr marL="146304" marR="146304" marT="73152" marB="73152"/>
                </a:tc>
                <a:tc>
                  <a:txBody>
                    <a:bodyPr/>
                    <a:lstStyle/>
                    <a:p>
                      <a:r>
                        <a:rPr lang="en-US" sz="2000"/>
                        <a:t>Yes</a:t>
                      </a:r>
                    </a:p>
                  </a:txBody>
                  <a:tcPr marL="146304" marR="146304" marT="73152" marB="73152"/>
                </a:tc>
                <a:tc>
                  <a:txBody>
                    <a:bodyPr/>
                    <a:lstStyle/>
                    <a:p>
                      <a:r>
                        <a:rPr lang="en-US" sz="2000"/>
                        <a:t>Yes</a:t>
                      </a:r>
                    </a:p>
                  </a:txBody>
                  <a:tcPr marL="146304" marR="146304" marT="73152" marB="73152"/>
                </a:tc>
                <a:extLst>
                  <a:ext uri="{0D108BD9-81ED-4DB2-BD59-A6C34878D82A}">
                    <a16:rowId xmlns:a16="http://schemas.microsoft.com/office/drawing/2014/main" val="1316287389"/>
                  </a:ext>
                </a:extLst>
              </a:tr>
              <a:tr h="951589">
                <a:tc>
                  <a:txBody>
                    <a:bodyPr/>
                    <a:lstStyle/>
                    <a:p>
                      <a:r>
                        <a:rPr lang="en-US" sz="2000" b="1"/>
                        <a:t>Fast destination</a:t>
                      </a:r>
                      <a:br>
                        <a:rPr lang="en-US" sz="2000" b="1"/>
                      </a:br>
                      <a:r>
                        <a:rPr lang="en-US" sz="2000" b="1"/>
                        <a:t>of work</a:t>
                      </a:r>
                    </a:p>
                  </a:txBody>
                  <a:tcPr marL="146304" marR="146304" marT="73152" marB="73152"/>
                </a:tc>
                <a:tc>
                  <a:txBody>
                    <a:bodyPr/>
                    <a:lstStyle/>
                    <a:p>
                      <a:r>
                        <a:rPr lang="en-US" sz="2000"/>
                        <a:t>With S3A Committers</a:t>
                      </a:r>
                    </a:p>
                  </a:txBody>
                  <a:tcPr marL="146304" marR="146304" marT="73152" marB="73152"/>
                </a:tc>
                <a:tc>
                  <a:txBody>
                    <a:bodyPr/>
                    <a:lstStyle/>
                    <a:p>
                      <a:r>
                        <a:rPr lang="en-US" sz="2000"/>
                        <a:t>Yes</a:t>
                      </a:r>
                    </a:p>
                  </a:txBody>
                  <a:tcPr marL="146304" marR="146304" marT="73152" marB="73152"/>
                </a:tc>
                <a:tc>
                  <a:txBody>
                    <a:bodyPr/>
                    <a:lstStyle/>
                    <a:p>
                      <a:r>
                        <a:rPr lang="en-US" sz="2000"/>
                        <a:t>Yes</a:t>
                      </a:r>
                    </a:p>
                  </a:txBody>
                  <a:tcPr marL="146304" marR="146304" marT="73152" marB="73152"/>
                </a:tc>
                <a:tc>
                  <a:txBody>
                    <a:bodyPr/>
                    <a:lstStyle/>
                    <a:p>
                      <a:r>
                        <a:rPr lang="en-US" sz="2000"/>
                        <a:t>Yes</a:t>
                      </a:r>
                    </a:p>
                  </a:txBody>
                  <a:tcPr marL="146304" marR="146304" marT="73152" marB="73152"/>
                </a:tc>
                <a:extLst>
                  <a:ext uri="{0D108BD9-81ED-4DB2-BD59-A6C34878D82A}">
                    <a16:rowId xmlns:a16="http://schemas.microsoft.com/office/drawing/2014/main" val="1101884827"/>
                  </a:ext>
                </a:extLst>
              </a:tr>
              <a:tr h="951589">
                <a:tc>
                  <a:txBody>
                    <a:bodyPr/>
                    <a:lstStyle/>
                    <a:p>
                      <a:r>
                        <a:rPr lang="en-US" sz="2000" b="1"/>
                        <a:t>Security</a:t>
                      </a:r>
                    </a:p>
                  </a:txBody>
                  <a:tcPr marL="146304" marR="146304" marT="73152" marB="73152"/>
                </a:tc>
                <a:tc>
                  <a:txBody>
                    <a:bodyPr/>
                    <a:lstStyle/>
                    <a:p>
                      <a:r>
                        <a:rPr lang="en-US" sz="2000"/>
                        <a:t>IAM Roles</a:t>
                      </a:r>
                    </a:p>
                  </a:txBody>
                  <a:tcPr marL="146304" marR="146304" marT="73152" marB="73152"/>
                </a:tc>
                <a:tc>
                  <a:txBody>
                    <a:bodyPr/>
                    <a:lstStyle/>
                    <a:p>
                      <a:r>
                        <a:rPr lang="en-US" sz="2000"/>
                        <a:t>Ranger in locked-down client</a:t>
                      </a:r>
                    </a:p>
                  </a:txBody>
                  <a:tcPr marL="146304" marR="146304" marT="73152" marB="73152"/>
                </a:tc>
                <a:tc>
                  <a:txBody>
                    <a:bodyPr/>
                    <a:lstStyle/>
                    <a:p>
                      <a:r>
                        <a:rPr lang="en-US" sz="2000"/>
                        <a:t>Ranger</a:t>
                      </a:r>
                    </a:p>
                  </a:txBody>
                  <a:tcPr marL="146304" marR="146304" marT="73152" marB="73152"/>
                </a:tc>
                <a:tc>
                  <a:txBody>
                    <a:bodyPr/>
                    <a:lstStyle/>
                    <a:p>
                      <a:r>
                        <a:rPr lang="en-US" sz="2000"/>
                        <a:t>ACLs</a:t>
                      </a:r>
                    </a:p>
                  </a:txBody>
                  <a:tcPr marL="146304" marR="146304" marT="73152" marB="73152"/>
                </a:tc>
                <a:extLst>
                  <a:ext uri="{0D108BD9-81ED-4DB2-BD59-A6C34878D82A}">
                    <a16:rowId xmlns:a16="http://schemas.microsoft.com/office/drawing/2014/main" val="3673058423"/>
                  </a:ext>
                </a:extLst>
              </a:tr>
              <a:tr h="1241905">
                <a:tc>
                  <a:txBody>
                    <a:bodyPr/>
                    <a:lstStyle/>
                    <a:p>
                      <a:r>
                        <a:rPr lang="en-US" sz="2000" b="1"/>
                        <a:t>Encryption</a:t>
                      </a:r>
                    </a:p>
                  </a:txBody>
                  <a:tcPr marL="146304" marR="146304" marT="73152" marB="73152"/>
                </a:tc>
                <a:tc>
                  <a:txBody>
                    <a:bodyPr/>
                    <a:lstStyle/>
                    <a:p>
                      <a:r>
                        <a:rPr lang="en-US" sz="2000"/>
                        <a:t>Server-side; can use AWS KMS</a:t>
                      </a:r>
                    </a:p>
                  </a:txBody>
                  <a:tcPr marL="146304" marR="146304" marT="73152" marB="731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Yes, keys in </a:t>
                      </a:r>
                      <a:br>
                        <a:rPr lang="en-US" sz="2000"/>
                      </a:br>
                      <a:r>
                        <a:rPr lang="en-US" sz="2000"/>
                        <a:t>Key Vault</a:t>
                      </a:r>
                    </a:p>
                  </a:txBody>
                  <a:tcPr marL="146304" marR="146304" marT="73152" marB="73152"/>
                </a:tc>
                <a:tc>
                  <a:txBody>
                    <a:bodyPr/>
                    <a:lstStyle/>
                    <a:p>
                      <a:r>
                        <a:rPr lang="en-US" sz="2000"/>
                        <a:t>Yes, keys in </a:t>
                      </a:r>
                      <a:br>
                        <a:rPr lang="en-US" sz="2000"/>
                      </a:br>
                      <a:r>
                        <a:rPr lang="en-US" sz="2000"/>
                        <a:t>Key Vault</a:t>
                      </a:r>
                    </a:p>
                  </a:txBody>
                  <a:tcPr marL="146304" marR="146304" marT="73152" marB="73152"/>
                </a:tc>
                <a:tc>
                  <a:txBody>
                    <a:bodyPr/>
                    <a:lstStyle/>
                    <a:p>
                      <a:r>
                        <a:rPr lang="en-US" sz="2000"/>
                        <a:t>always; can supply key with IO request</a:t>
                      </a:r>
                    </a:p>
                  </a:txBody>
                  <a:tcPr marL="146304" marR="146304" marT="73152" marB="73152"/>
                </a:tc>
                <a:extLst>
                  <a:ext uri="{0D108BD9-81ED-4DB2-BD59-A6C34878D82A}">
                    <a16:rowId xmlns:a16="http://schemas.microsoft.com/office/drawing/2014/main" val="855038644"/>
                  </a:ext>
                </a:extLst>
              </a:tr>
            </a:tbl>
          </a:graphicData>
        </a:graphic>
      </p:graphicFrame>
    </p:spTree>
    <p:extLst>
      <p:ext uri="{BB962C8B-B14F-4D97-AF65-F5344CB8AC3E}">
        <p14:creationId xmlns:p14="http://schemas.microsoft.com/office/powerpoint/2010/main" val="8531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26D9-220E-6D46-8836-5A95D592D18B}"/>
              </a:ext>
            </a:extLst>
          </p:cNvPr>
          <p:cNvSpPr>
            <a:spLocks noGrp="1"/>
          </p:cNvSpPr>
          <p:nvPr>
            <p:ph type="ctrTitle"/>
          </p:nvPr>
        </p:nvSpPr>
        <p:spPr/>
        <p:txBody>
          <a:bodyPr/>
          <a:lstStyle/>
          <a:p>
            <a:r>
              <a:rPr lang="en-US"/>
              <a:t>To Conclude</a:t>
            </a:r>
          </a:p>
        </p:txBody>
      </p:sp>
      <p:sp>
        <p:nvSpPr>
          <p:cNvPr id="3" name="Text Placeholder 2">
            <a:extLst>
              <a:ext uri="{FF2B5EF4-FFF2-40B4-BE49-F238E27FC236}">
                <a16:creationId xmlns:a16="http://schemas.microsoft.com/office/drawing/2014/main" id="{C44E4737-E422-2D47-93F4-24C2A42D8169}"/>
              </a:ext>
            </a:extLst>
          </p:cNvPr>
          <p:cNvSpPr>
            <a:spLocks noGrp="1"/>
          </p:cNvSpPr>
          <p:nvPr>
            <p:ph sz="quarter" idx="10"/>
          </p:nvPr>
        </p:nvSpPr>
        <p:spPr/>
        <p:txBody>
          <a:bodyPr/>
          <a:lstStyle/>
          <a:p>
            <a:pPr marL="457200" indent="-457200">
              <a:buFont typeface="Arial" panose="020B0604020202020204" pitchFamily="34" charset="0"/>
              <a:buChar char="•"/>
            </a:pPr>
            <a:r>
              <a:rPr lang="en-US" b="0"/>
              <a:t>All cloud infrastructures have object stores we can use</a:t>
            </a:r>
          </a:p>
          <a:p>
            <a:pPr marL="457200" indent="-457200">
              <a:buFont typeface="Arial" panose="020B0604020202020204" pitchFamily="34" charset="0"/>
              <a:buChar char="•"/>
            </a:pPr>
            <a:r>
              <a:rPr lang="en-US" b="0"/>
              <a:t>Width and depth of product offerings increasing</a:t>
            </a:r>
          </a:p>
          <a:p>
            <a:pPr marL="457200" indent="-457200">
              <a:buFont typeface="Arial" panose="020B0604020202020204" pitchFamily="34" charset="0"/>
              <a:buChar char="•"/>
            </a:pPr>
            <a:r>
              <a:rPr lang="en-US" b="0"/>
              <a:t>Azure teams most engaged with the Hadoop project</a:t>
            </a:r>
          </a:p>
          <a:p>
            <a:pPr marL="457200" indent="-457200">
              <a:buFont typeface="Arial" panose="020B0604020202020204" pitchFamily="34" charset="0"/>
              <a:buChar char="•"/>
            </a:pPr>
            <a:r>
              <a:rPr lang="en-US" b="0"/>
              <a:t>S3 is the least suited as a destination, but we have solutions there.</a:t>
            </a:r>
          </a:p>
          <a:p>
            <a:pPr marL="457200" indent="-457200">
              <a:buFont typeface="Arial" panose="020B0604020202020204" pitchFamily="34" charset="0"/>
              <a:buChar char="•"/>
            </a:pPr>
            <a:r>
              <a:rPr lang="en-US" b="0"/>
              <a:t>Cloud </a:t>
            </a:r>
            <a:r>
              <a:rPr lang="en-US"/>
              <a:t>Storage evolving:</a:t>
            </a:r>
            <a:r>
              <a:rPr lang="en-US" b="0"/>
              <a:t> S3 Select one notable example</a:t>
            </a:r>
          </a:p>
          <a:p>
            <a:pPr marL="457200" indent="-457200">
              <a:buFont typeface="Arial" panose="020B0604020202020204" pitchFamily="34" charset="0"/>
              <a:buChar char="•"/>
            </a:pPr>
            <a:endParaRPr lang="en-US"/>
          </a:p>
        </p:txBody>
      </p:sp>
      <p:sp>
        <p:nvSpPr>
          <p:cNvPr id="4" name="Rectangle 3">
            <a:extLst>
              <a:ext uri="{FF2B5EF4-FFF2-40B4-BE49-F238E27FC236}">
                <a16:creationId xmlns:a16="http://schemas.microsoft.com/office/drawing/2014/main" id="{47835CBA-5B9C-B54E-88F3-553FEDD51E95}"/>
              </a:ext>
            </a:extLst>
          </p:cNvPr>
          <p:cNvSpPr/>
          <p:nvPr/>
        </p:nvSpPr>
        <p:spPr>
          <a:xfrm>
            <a:off x="1463040" y="6039569"/>
            <a:ext cx="12175469" cy="491225"/>
          </a:xfrm>
          <a:prstGeom prst="rect">
            <a:avLst/>
          </a:prstGeom>
        </p:spPr>
        <p:txBody>
          <a:bodyPr wrap="square">
            <a:spAutoFit/>
          </a:bodyPr>
          <a:lstStyle/>
          <a:p>
            <a:pPr>
              <a:lnSpc>
                <a:spcPct val="90000"/>
              </a:lnSpc>
              <a:spcBef>
                <a:spcPts val="1651"/>
              </a:spcBef>
              <a:buClr>
                <a:srgbClr val="69BE28"/>
              </a:buClr>
              <a:buSzPct val="72222"/>
            </a:pPr>
            <a:r>
              <a:rPr lang="en-US" sz="2880" b="1"/>
              <a:t>Data analytics is a key cloud workload; everything is adapting</a:t>
            </a:r>
          </a:p>
        </p:txBody>
      </p:sp>
    </p:spTree>
    <p:extLst>
      <p:ext uri="{BB962C8B-B14F-4D97-AF65-F5344CB8AC3E}">
        <p14:creationId xmlns:p14="http://schemas.microsoft.com/office/powerpoint/2010/main" val="255146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Questions?</a:t>
            </a:r>
          </a:p>
        </p:txBody>
      </p:sp>
      <p:sp>
        <p:nvSpPr>
          <p:cNvPr id="4" name="Rectangle 3">
            <a:extLst>
              <a:ext uri="{FF2B5EF4-FFF2-40B4-BE49-F238E27FC236}">
                <a16:creationId xmlns:a16="http://schemas.microsoft.com/office/drawing/2014/main" id="{4905DF3D-096A-5348-8B83-57B46009B03A}"/>
              </a:ext>
            </a:extLst>
          </p:cNvPr>
          <p:cNvSpPr/>
          <p:nvPr/>
        </p:nvSpPr>
        <p:spPr>
          <a:xfrm>
            <a:off x="841494" y="6205235"/>
            <a:ext cx="3396379" cy="461665"/>
          </a:xfrm>
          <a:prstGeom prst="rect">
            <a:avLst/>
          </a:prstGeom>
        </p:spPr>
        <p:txBody>
          <a:bodyPr wrap="none">
            <a:spAutoFit/>
          </a:bodyPr>
          <a:lstStyle/>
          <a:p>
            <a:r>
              <a:rPr lang="en-US" sz="2400">
                <a:solidFill>
                  <a:srgbClr val="FFFFFF"/>
                </a:solidFill>
                <a:ea typeface="ヒラギノ角ゴ Pro W3" charset="-128"/>
              </a:rPr>
              <a:t>stevel@hortonworks.com</a:t>
            </a:r>
            <a:endParaRPr lang="en-US"/>
          </a:p>
        </p:txBody>
      </p:sp>
    </p:spTree>
    <p:extLst>
      <p:ext uri="{BB962C8B-B14F-4D97-AF65-F5344CB8AC3E}">
        <p14:creationId xmlns:p14="http://schemas.microsoft.com/office/powerpoint/2010/main" val="174961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4708-7A2F-AD4C-B6CF-3D5814EE3FB3}"/>
              </a:ext>
            </a:extLst>
          </p:cNvPr>
          <p:cNvSpPr>
            <a:spLocks noGrp="1"/>
          </p:cNvSpPr>
          <p:nvPr>
            <p:ph type="ctrTitle"/>
          </p:nvPr>
        </p:nvSpPr>
        <p:spPr/>
        <p:txBody>
          <a:bodyPr/>
          <a:lstStyle/>
          <a:p>
            <a:r>
              <a:rPr lang="en-US"/>
              <a:t>All examples in Spark 2.3; "S3 </a:t>
            </a:r>
            <a:r>
              <a:rPr lang="en-US" err="1"/>
              <a:t>landsat</a:t>
            </a:r>
            <a:r>
              <a:rPr lang="en-US"/>
              <a:t> CSV" as source</a:t>
            </a:r>
          </a:p>
        </p:txBody>
      </p:sp>
      <p:sp>
        <p:nvSpPr>
          <p:cNvPr id="3" name="Text Placeholder 2">
            <a:extLst>
              <a:ext uri="{FF2B5EF4-FFF2-40B4-BE49-F238E27FC236}">
                <a16:creationId xmlns:a16="http://schemas.microsoft.com/office/drawing/2014/main" id="{79FC1DAF-4B5E-944E-A94D-BBED0883F65E}"/>
              </a:ext>
            </a:extLst>
          </p:cNvPr>
          <p:cNvSpPr>
            <a:spLocks noGrp="1"/>
          </p:cNvSpPr>
          <p:nvPr>
            <p:ph type="body" idx="1"/>
          </p:nvPr>
        </p:nvSpPr>
        <p:spPr/>
        <p:txBody>
          <a:bodyPr/>
          <a:lstStyle/>
          <a:p>
            <a:r>
              <a:rPr lang="en-US" sz="2400" dirty="0" err="1"/>
              <a:t>val</a:t>
            </a:r>
            <a:r>
              <a:rPr lang="en-US" sz="2400" dirty="0"/>
              <a:t> landsatCsvGZOnS3 = new Path("s3a://</a:t>
            </a:r>
            <a:r>
              <a:rPr lang="en-US" sz="2400" dirty="0" err="1"/>
              <a:t>landsat-pds</a:t>
            </a:r>
            <a:r>
              <a:rPr lang="en-US" sz="2400" dirty="0"/>
              <a:t>/</a:t>
            </a:r>
            <a:r>
              <a:rPr lang="en-US" sz="2400" dirty="0" err="1"/>
              <a:t>scene_list.gz</a:t>
            </a:r>
            <a:r>
              <a:rPr lang="en-US" sz="2400" dirty="0"/>
              <a:t>")</a:t>
            </a:r>
          </a:p>
          <a:p>
            <a:endParaRPr lang="en-US" sz="2400" dirty="0"/>
          </a:p>
          <a:p>
            <a:r>
              <a:rPr lang="en-US" sz="2400" dirty="0" err="1"/>
              <a:t>val</a:t>
            </a:r>
            <a:r>
              <a:rPr lang="en-US" sz="2400" dirty="0"/>
              <a:t> </a:t>
            </a:r>
            <a:r>
              <a:rPr lang="en-US" sz="2400" dirty="0" err="1"/>
              <a:t>landsatCsvGZ</a:t>
            </a:r>
            <a:r>
              <a:rPr lang="en-US" sz="2400" dirty="0"/>
              <a:t> = new Path("file:///</a:t>
            </a:r>
            <a:r>
              <a:rPr lang="en-US" sz="2400" dirty="0" err="1"/>
              <a:t>tmp</a:t>
            </a:r>
            <a:r>
              <a:rPr lang="en-US" sz="2400" dirty="0"/>
              <a:t>/</a:t>
            </a:r>
            <a:r>
              <a:rPr lang="en-US" sz="2400" dirty="0" err="1"/>
              <a:t>scene_list.gz</a:t>
            </a:r>
            <a:r>
              <a:rPr lang="en-US" sz="2400" dirty="0"/>
              <a:t>")</a:t>
            </a:r>
          </a:p>
          <a:p>
            <a:endParaRPr lang="en-US" sz="2400" dirty="0"/>
          </a:p>
          <a:p>
            <a:r>
              <a:rPr lang="en-US" sz="2400" dirty="0" err="1"/>
              <a:t>copyFile</a:t>
            </a:r>
            <a:r>
              <a:rPr lang="en-US" sz="2400" dirty="0"/>
              <a:t>(landsatCsvGZOnS3, </a:t>
            </a:r>
            <a:r>
              <a:rPr lang="en-US" sz="2400" dirty="0" err="1"/>
              <a:t>landsatCsvGZ</a:t>
            </a:r>
            <a:r>
              <a:rPr lang="en-US" sz="2400" dirty="0"/>
              <a:t>, </a:t>
            </a:r>
            <a:r>
              <a:rPr lang="en-US" sz="2400" dirty="0" err="1"/>
              <a:t>conf</a:t>
            </a:r>
            <a:r>
              <a:rPr lang="en-US" sz="2400" dirty="0"/>
              <a:t>, false)</a:t>
            </a:r>
          </a:p>
          <a:p>
            <a:endParaRPr lang="en-US" sz="2400" dirty="0"/>
          </a:p>
          <a:p>
            <a:r>
              <a:rPr lang="en-US" sz="2400" dirty="0" err="1"/>
              <a:t>val</a:t>
            </a:r>
            <a:r>
              <a:rPr lang="en-US" sz="2400" dirty="0"/>
              <a:t> </a:t>
            </a:r>
            <a:r>
              <a:rPr lang="en-US" sz="2400" dirty="0" err="1"/>
              <a:t>csvSchema</a:t>
            </a:r>
            <a:r>
              <a:rPr lang="en-US" sz="2400" dirty="0"/>
              <a:t> = </a:t>
            </a:r>
            <a:r>
              <a:rPr lang="en-US" sz="2400" dirty="0" err="1"/>
              <a:t>LandsatIO.buildCsvSchema</a:t>
            </a:r>
            <a:r>
              <a:rPr lang="en-US" sz="2400" dirty="0"/>
              <a:t>()</a:t>
            </a:r>
          </a:p>
          <a:p>
            <a:endParaRPr lang="en-US" sz="2400" dirty="0"/>
          </a:p>
          <a:p>
            <a:r>
              <a:rPr lang="en-US" sz="2400" dirty="0" err="1"/>
              <a:t>val</a:t>
            </a:r>
            <a:r>
              <a:rPr lang="en-US" sz="2400" dirty="0"/>
              <a:t> </a:t>
            </a:r>
            <a:r>
              <a:rPr lang="en-US" sz="2400" dirty="0" err="1"/>
              <a:t>csvDataFrame</a:t>
            </a:r>
            <a:r>
              <a:rPr lang="en-US" sz="2400" dirty="0"/>
              <a:t> = </a:t>
            </a:r>
            <a:r>
              <a:rPr lang="en-US" sz="2400" dirty="0" err="1"/>
              <a:t>LandsatIO.addLandsatColumns</a:t>
            </a:r>
            <a:r>
              <a:rPr lang="en-US" sz="2400" dirty="0"/>
              <a:t>(</a:t>
            </a:r>
          </a:p>
          <a:p>
            <a:r>
              <a:rPr lang="en-US" sz="2400" dirty="0"/>
              <a:t>  </a:t>
            </a:r>
            <a:r>
              <a:rPr lang="en-US" sz="2400" dirty="0" err="1"/>
              <a:t>spark.read.options</a:t>
            </a:r>
            <a:r>
              <a:rPr lang="en-US" sz="2400" dirty="0"/>
              <a:t>(</a:t>
            </a:r>
            <a:r>
              <a:rPr lang="en-US" sz="2400" dirty="0" err="1"/>
              <a:t>LandsatIO.CsvOptions</a:t>
            </a:r>
            <a:r>
              <a:rPr lang="en-US" sz="2400" dirty="0"/>
              <a:t>).</a:t>
            </a:r>
          </a:p>
          <a:p>
            <a:r>
              <a:rPr lang="en-US" sz="2400" dirty="0"/>
              <a:t>    schema(</a:t>
            </a:r>
            <a:r>
              <a:rPr lang="en-US" sz="2400" dirty="0" err="1"/>
              <a:t>csvSchema</a:t>
            </a:r>
            <a:r>
              <a:rPr lang="en-US" sz="2400" dirty="0"/>
              <a:t>).csv(</a:t>
            </a:r>
            <a:r>
              <a:rPr lang="en-US" sz="2400" dirty="0" err="1"/>
              <a:t>landsatCsvGZ.toUri.toString</a:t>
            </a:r>
            <a:r>
              <a:rPr lang="en-US" sz="2400" dirty="0"/>
              <a:t>))</a:t>
            </a:r>
          </a:p>
          <a:p>
            <a:endParaRPr lang="en-US" sz="2400" dirty="0"/>
          </a:p>
          <a:p>
            <a:r>
              <a:rPr lang="en-US" sz="2400" dirty="0" err="1"/>
              <a:t>val</a:t>
            </a:r>
            <a:r>
              <a:rPr lang="en-US" sz="2400" dirty="0"/>
              <a:t> </a:t>
            </a:r>
            <a:r>
              <a:rPr lang="en-US" sz="2400" dirty="0" err="1"/>
              <a:t>filteredCSV</a:t>
            </a:r>
            <a:r>
              <a:rPr lang="en-US" sz="2400" dirty="0"/>
              <a:t> = </a:t>
            </a:r>
            <a:r>
              <a:rPr lang="en-US" sz="2400" dirty="0" err="1"/>
              <a:t>csvDataFrame</a:t>
            </a:r>
            <a:r>
              <a:rPr lang="en-US" sz="2400" dirty="0"/>
              <a:t>.</a:t>
            </a:r>
          </a:p>
          <a:p>
            <a:r>
              <a:rPr lang="en-US" sz="2400" dirty="0"/>
              <a:t>  sample(false, 0.01d).</a:t>
            </a:r>
          </a:p>
          <a:p>
            <a:r>
              <a:rPr lang="en-US" sz="2400" dirty="0"/>
              <a:t>  filter("</a:t>
            </a:r>
            <a:r>
              <a:rPr lang="en-US" sz="2400" dirty="0" err="1"/>
              <a:t>cloudCover</a:t>
            </a:r>
            <a:r>
              <a:rPr lang="en-US" sz="2400" dirty="0"/>
              <a:t> &lt; 15 and year=2014").cache()</a:t>
            </a:r>
          </a:p>
          <a:p>
            <a:endParaRPr lang="en-US" dirty="0"/>
          </a:p>
        </p:txBody>
      </p:sp>
    </p:spTree>
    <p:extLst>
      <p:ext uri="{BB962C8B-B14F-4D97-AF65-F5344CB8AC3E}">
        <p14:creationId xmlns:p14="http://schemas.microsoft.com/office/powerpoint/2010/main" val="28423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
        <p:nvSpPr>
          <p:cNvPr id="4" name="Rectangle 3">
            <a:extLst>
              <a:ext uri="{FF2B5EF4-FFF2-40B4-BE49-F238E27FC236}">
                <a16:creationId xmlns:a16="http://schemas.microsoft.com/office/drawing/2014/main" id="{A3C99A65-BF84-174B-AF53-0EC8CA3E041C}"/>
              </a:ext>
            </a:extLst>
          </p:cNvPr>
          <p:cNvSpPr/>
          <p:nvPr/>
        </p:nvSpPr>
        <p:spPr>
          <a:xfrm>
            <a:off x="841494" y="6205235"/>
            <a:ext cx="3396379" cy="461665"/>
          </a:xfrm>
          <a:prstGeom prst="rect">
            <a:avLst/>
          </a:prstGeom>
        </p:spPr>
        <p:txBody>
          <a:bodyPr wrap="none">
            <a:spAutoFit/>
          </a:bodyPr>
          <a:lstStyle/>
          <a:p>
            <a:r>
              <a:rPr lang="en-US" sz="2400">
                <a:solidFill>
                  <a:srgbClr val="FFFFFF"/>
                </a:solidFill>
                <a:ea typeface="ヒラギノ角ゴ Pro W3" charset="-128"/>
              </a:rPr>
              <a:t>stevel@hortonworks.com</a:t>
            </a:r>
            <a:endParaRPr lang="en-US"/>
          </a:p>
        </p:txBody>
      </p:sp>
    </p:spTree>
    <p:extLst>
      <p:ext uri="{BB962C8B-B14F-4D97-AF65-F5344CB8AC3E}">
        <p14:creationId xmlns:p14="http://schemas.microsoft.com/office/powerpoint/2010/main" val="104793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8B4B2-BD3A-1D48-8E1F-D06AD76CE26E}"/>
              </a:ext>
            </a:extLst>
          </p:cNvPr>
          <p:cNvSpPr>
            <a:spLocks noGrp="1"/>
          </p:cNvSpPr>
          <p:nvPr>
            <p:ph type="ctrTitle"/>
          </p:nvPr>
        </p:nvSpPr>
        <p:spPr/>
        <p:txBody>
          <a:bodyPr/>
          <a:lstStyle/>
          <a:p>
            <a:r>
              <a:rPr lang="en-US"/>
              <a:t>Code used in this talk</a:t>
            </a:r>
          </a:p>
        </p:txBody>
      </p:sp>
      <p:sp>
        <p:nvSpPr>
          <p:cNvPr id="5" name="Content Placeholder 4">
            <a:extLst>
              <a:ext uri="{FF2B5EF4-FFF2-40B4-BE49-F238E27FC236}">
                <a16:creationId xmlns:a16="http://schemas.microsoft.com/office/drawing/2014/main" id="{4C57F0C4-E9E0-2E44-8B24-DE7989649371}"/>
              </a:ext>
            </a:extLst>
          </p:cNvPr>
          <p:cNvSpPr>
            <a:spLocks noGrp="1"/>
          </p:cNvSpPr>
          <p:nvPr>
            <p:ph sz="quarter" idx="10"/>
          </p:nvPr>
        </p:nvSpPr>
        <p:spPr/>
        <p:txBody>
          <a:bodyPr/>
          <a:lstStyle/>
          <a:p>
            <a:r>
              <a:rPr lang="en-US"/>
              <a:t>Hadoop trunk + HADOOP-15407 (</a:t>
            </a:r>
            <a:r>
              <a:rPr lang="en-US" err="1"/>
              <a:t>abfs</a:t>
            </a:r>
            <a:r>
              <a:rPr lang="en-US"/>
              <a:t>://) and HADOOP-15364 (S3 Select) patches</a:t>
            </a:r>
          </a:p>
          <a:p>
            <a:r>
              <a:rPr lang="en-US"/>
              <a:t>Spark master with SPARK-23977 PR applied</a:t>
            </a:r>
          </a:p>
          <a:p>
            <a:r>
              <a:rPr lang="en-US"/>
              <a:t>Hortonworks Spark Cloud integration module</a:t>
            </a:r>
            <a:br>
              <a:rPr lang="en-US"/>
            </a:br>
            <a:r>
              <a:rPr lang="en-US"/>
              <a:t>various </a:t>
            </a:r>
            <a:r>
              <a:rPr lang="en-US" err="1"/>
              <a:t>utils</a:t>
            </a:r>
            <a:r>
              <a:rPr lang="en-US"/>
              <a:t> + schema for Landsat</a:t>
            </a:r>
            <a:br>
              <a:rPr lang="en-US"/>
            </a:br>
            <a:r>
              <a:rPr lang="en-US"/>
              <a:t>https://</a:t>
            </a:r>
            <a:r>
              <a:rPr lang="en-US" err="1"/>
              <a:t>github.com</a:t>
            </a:r>
            <a:r>
              <a:rPr lang="en-US"/>
              <a:t>/</a:t>
            </a:r>
            <a:r>
              <a:rPr lang="en-US" err="1"/>
              <a:t>hortonworks</a:t>
            </a:r>
            <a:r>
              <a:rPr lang="en-US"/>
              <a:t>-spark/cloud-integration</a:t>
            </a:r>
          </a:p>
          <a:p>
            <a:r>
              <a:rPr lang="en-US" err="1"/>
              <a:t>Cloudstore</a:t>
            </a:r>
            <a:r>
              <a:rPr lang="en-US"/>
              <a:t>: diagnostics &amp; </a:t>
            </a:r>
            <a:r>
              <a:rPr lang="en-US" err="1"/>
              <a:t>utils</a:t>
            </a:r>
            <a:br>
              <a:rPr lang="en-US"/>
            </a:br>
            <a:r>
              <a:rPr lang="en-US"/>
              <a:t>https://</a:t>
            </a:r>
            <a:r>
              <a:rPr lang="en-US" err="1"/>
              <a:t>github.com</a:t>
            </a:r>
            <a:r>
              <a:rPr lang="en-US"/>
              <a:t>/steveloughran/</a:t>
            </a:r>
            <a:r>
              <a:rPr lang="en-US" err="1"/>
              <a:t>cloudstore</a:t>
            </a:r>
            <a:endParaRPr lang="en-US"/>
          </a:p>
          <a:p>
            <a:endParaRPr lang="en-US"/>
          </a:p>
          <a:p>
            <a:endParaRPr lang="en-US"/>
          </a:p>
        </p:txBody>
      </p:sp>
    </p:spTree>
    <p:extLst>
      <p:ext uri="{BB962C8B-B14F-4D97-AF65-F5344CB8AC3E}">
        <p14:creationId xmlns:p14="http://schemas.microsoft.com/office/powerpoint/2010/main" val="89396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9EE5-28A8-DB47-AB61-0D0C08CD3114}"/>
              </a:ext>
            </a:extLst>
          </p:cNvPr>
          <p:cNvSpPr>
            <a:spLocks noGrp="1"/>
          </p:cNvSpPr>
          <p:nvPr>
            <p:ph type="ctrTitle"/>
          </p:nvPr>
        </p:nvSpPr>
        <p:spPr>
          <a:xfrm>
            <a:off x="841494" y="3806105"/>
            <a:ext cx="9724906" cy="1576585"/>
          </a:xfrm>
        </p:spPr>
        <p:txBody>
          <a:bodyPr/>
          <a:lstStyle/>
          <a:p>
            <a:r>
              <a:rPr lang="en-US"/>
              <a:t>Azure </a:t>
            </a:r>
            <a:r>
              <a:rPr lang="en-US" err="1"/>
              <a:t>wasb</a:t>
            </a:r>
            <a:r>
              <a:rPr lang="en-US"/>
              <a:t>://</a:t>
            </a:r>
            <a:br>
              <a:rPr lang="en-US"/>
            </a:br>
            <a:r>
              <a:rPr lang="en-US"/>
              <a:t>The ~filesystem for Azure</a:t>
            </a:r>
          </a:p>
        </p:txBody>
      </p:sp>
    </p:spTree>
    <p:extLst>
      <p:ext uri="{BB962C8B-B14F-4D97-AF65-F5344CB8AC3E}">
        <p14:creationId xmlns:p14="http://schemas.microsoft.com/office/powerpoint/2010/main" val="234818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4961-9B7D-D94B-878A-74E1C7764164}"/>
              </a:ext>
            </a:extLst>
          </p:cNvPr>
          <p:cNvSpPr>
            <a:spLocks noGrp="1"/>
          </p:cNvSpPr>
          <p:nvPr>
            <p:ph type="ctrTitle"/>
          </p:nvPr>
        </p:nvSpPr>
        <p:spPr/>
        <p:txBody>
          <a:bodyPr/>
          <a:lstStyle/>
          <a:p>
            <a:r>
              <a:rPr lang="en-US" dirty="0"/>
              <a:t>Azure </a:t>
            </a:r>
            <a:r>
              <a:rPr lang="en-US" dirty="0" err="1"/>
              <a:t>wasb</a:t>
            </a:r>
            <a:r>
              <a:rPr lang="en-US" dirty="0"/>
              <a:t>:// connector shipping and stable</a:t>
            </a:r>
          </a:p>
        </p:txBody>
      </p:sp>
      <p:sp>
        <p:nvSpPr>
          <p:cNvPr id="3" name="Content Placeholder 2">
            <a:extLst>
              <a:ext uri="{FF2B5EF4-FFF2-40B4-BE49-F238E27FC236}">
                <a16:creationId xmlns:a16="http://schemas.microsoft.com/office/drawing/2014/main" id="{4027DF38-FAA2-7C4C-8310-A2D324A7D627}"/>
              </a:ext>
            </a:extLst>
          </p:cNvPr>
          <p:cNvSpPr>
            <a:spLocks noGrp="1"/>
          </p:cNvSpPr>
          <p:nvPr>
            <p:ph sz="quarter" idx="10"/>
          </p:nvPr>
        </p:nvSpPr>
        <p:spPr/>
        <p:txBody>
          <a:bodyPr/>
          <a:lstStyle/>
          <a:p>
            <a:r>
              <a:rPr lang="en-US"/>
              <a:t>REST API</a:t>
            </a:r>
          </a:p>
          <a:p>
            <a:r>
              <a:rPr lang="en-US"/>
              <a:t>Tested heavily by Microsoft</a:t>
            </a:r>
          </a:p>
          <a:p>
            <a:r>
              <a:rPr lang="en-US"/>
              <a:t>Tested heavily by Hortonworks</a:t>
            </a:r>
          </a:p>
          <a:p>
            <a:r>
              <a:rPr lang="en-US"/>
              <a:t>New! adaptive seek() algorithm</a:t>
            </a:r>
          </a:p>
          <a:p>
            <a:r>
              <a:rPr lang="en-US"/>
              <a:t>New! more Ranger lockdown</a:t>
            </a:r>
          </a:p>
          <a:p>
            <a:endParaRPr lang="en-US"/>
          </a:p>
          <a:p>
            <a:pPr marL="0" indent="0">
              <a:buNone/>
            </a:pPr>
            <a:r>
              <a:rPr lang="en-US"/>
              <a:t>Note: Ranger implemented client-side — needs locked-down clients to work</a:t>
            </a:r>
          </a:p>
        </p:txBody>
      </p:sp>
    </p:spTree>
    <p:extLst>
      <p:ext uri="{BB962C8B-B14F-4D97-AF65-F5344CB8AC3E}">
        <p14:creationId xmlns:p14="http://schemas.microsoft.com/office/powerpoint/2010/main" val="37338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07A316-72DF-C14F-95EE-A01BCBD13C97}"/>
              </a:ext>
            </a:extLst>
          </p:cNvPr>
          <p:cNvSpPr>
            <a:spLocks noGrp="1"/>
          </p:cNvSpPr>
          <p:nvPr>
            <p:ph type="ctrTitle"/>
          </p:nvPr>
        </p:nvSpPr>
        <p:spPr/>
        <p:txBody>
          <a:bodyPr/>
          <a:lstStyle/>
          <a:p>
            <a:r>
              <a:rPr lang="en-US"/>
              <a:t>Upload from file:// to </a:t>
            </a:r>
            <a:r>
              <a:rPr lang="en-US" err="1"/>
              <a:t>wasb</a:t>
            </a:r>
            <a:r>
              <a:rPr lang="en-US"/>
              <a:t>://</a:t>
            </a:r>
          </a:p>
        </p:txBody>
      </p:sp>
      <p:sp>
        <p:nvSpPr>
          <p:cNvPr id="6" name="Text Placeholder 5">
            <a:extLst>
              <a:ext uri="{FF2B5EF4-FFF2-40B4-BE49-F238E27FC236}">
                <a16:creationId xmlns:a16="http://schemas.microsoft.com/office/drawing/2014/main" id="{96CEE2ED-706F-0445-8857-14998062B86F}"/>
              </a:ext>
            </a:extLst>
          </p:cNvPr>
          <p:cNvSpPr>
            <a:spLocks noGrp="1"/>
          </p:cNvSpPr>
          <p:nvPr>
            <p:ph type="body" idx="1"/>
          </p:nvPr>
        </p:nvSpPr>
        <p:spPr>
          <a:xfrm>
            <a:off x="841493" y="2457449"/>
            <a:ext cx="13167360" cy="4764649"/>
          </a:xfrm>
        </p:spPr>
        <p:txBody>
          <a:bodyPr/>
          <a:lstStyle/>
          <a:p>
            <a:r>
              <a:rPr lang="en-US" sz="2800" dirty="0" err="1"/>
              <a:t>val</a:t>
            </a:r>
            <a:r>
              <a:rPr lang="en-US" sz="2800" dirty="0"/>
              <a:t> </a:t>
            </a:r>
            <a:r>
              <a:rPr lang="en-US" sz="2800" dirty="0" err="1"/>
              <a:t>orcDataWasb</a:t>
            </a:r>
            <a:r>
              <a:rPr lang="en-US" sz="2800" dirty="0"/>
              <a:t> = new Path(</a:t>
            </a:r>
            <a:r>
              <a:rPr lang="en-US" sz="2800" dirty="0" err="1"/>
              <a:t>wasb</a:t>
            </a:r>
            <a:r>
              <a:rPr lang="en-US" sz="2800" dirty="0"/>
              <a:t>, "</a:t>
            </a:r>
            <a:r>
              <a:rPr lang="en-US" sz="2800" dirty="0" err="1"/>
              <a:t>orcData</a:t>
            </a:r>
            <a:r>
              <a:rPr lang="en-US" sz="2800" dirty="0"/>
              <a:t>")</a:t>
            </a:r>
          </a:p>
          <a:p>
            <a:endParaRPr lang="en-US" sz="2800" dirty="0"/>
          </a:p>
          <a:p>
            <a:r>
              <a:rPr lang="en-US" sz="2800" dirty="0" err="1"/>
              <a:t>logDuration</a:t>
            </a:r>
            <a:r>
              <a:rPr lang="en-US" sz="2800" dirty="0"/>
              <a:t>("</a:t>
            </a:r>
            <a:r>
              <a:rPr lang="en-US" sz="2800" dirty="0" err="1"/>
              <a:t>wasb</a:t>
            </a:r>
            <a:r>
              <a:rPr lang="en-US" sz="2800" dirty="0"/>
              <a:t>:// ORC") {</a:t>
            </a:r>
          </a:p>
          <a:p>
            <a:r>
              <a:rPr lang="en-US" sz="2800" dirty="0"/>
              <a:t>  </a:t>
            </a:r>
            <a:r>
              <a:rPr lang="en-US" sz="2800" dirty="0" err="1"/>
              <a:t>filteredCSV.write</a:t>
            </a:r>
            <a:r>
              <a:rPr lang="en-US" sz="2800" dirty="0"/>
              <a:t>.</a:t>
            </a:r>
          </a:p>
          <a:p>
            <a:r>
              <a:rPr lang="en-US" sz="2800" dirty="0"/>
              <a:t>    </a:t>
            </a:r>
            <a:r>
              <a:rPr lang="en-US" sz="2800" dirty="0" err="1"/>
              <a:t>partitionBy</a:t>
            </a:r>
            <a:r>
              <a:rPr lang="en-US" sz="2800" dirty="0"/>
              <a:t>("year", "month").</a:t>
            </a:r>
          </a:p>
          <a:p>
            <a:r>
              <a:rPr lang="en-US" sz="2800" dirty="0"/>
              <a:t>    mode(</a:t>
            </a:r>
            <a:r>
              <a:rPr lang="en-US" sz="2800" dirty="0" err="1"/>
              <a:t>SaveMode.Append</a:t>
            </a:r>
            <a:r>
              <a:rPr lang="en-US" sz="2800" dirty="0"/>
              <a:t>).orc(</a:t>
            </a:r>
            <a:r>
              <a:rPr lang="en-US" sz="2800" dirty="0" err="1"/>
              <a:t>orcDataWasb.toString</a:t>
            </a:r>
            <a:r>
              <a:rPr lang="en-US" sz="2800" dirty="0"/>
              <a:t>)</a:t>
            </a:r>
          </a:p>
          <a:p>
            <a:r>
              <a:rPr lang="en-US" sz="2800" dirty="0"/>
              <a:t>}</a:t>
            </a:r>
          </a:p>
          <a:p>
            <a:endParaRPr lang="en-US" sz="2800" dirty="0"/>
          </a:p>
        </p:txBody>
      </p:sp>
    </p:spTree>
    <p:extLst>
      <p:ext uri="{BB962C8B-B14F-4D97-AF65-F5344CB8AC3E}">
        <p14:creationId xmlns:p14="http://schemas.microsoft.com/office/powerpoint/2010/main" val="1085409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5C8F-508F-4E4A-9A44-82976E321061}"/>
              </a:ext>
            </a:extLst>
          </p:cNvPr>
          <p:cNvSpPr>
            <a:spLocks noGrp="1"/>
          </p:cNvSpPr>
          <p:nvPr>
            <p:ph type="ctrTitle"/>
          </p:nvPr>
        </p:nvSpPr>
        <p:spPr>
          <a:xfrm>
            <a:off x="841494" y="3806105"/>
            <a:ext cx="7644384" cy="1576585"/>
          </a:xfrm>
        </p:spPr>
        <p:txBody>
          <a:bodyPr/>
          <a:lstStyle/>
          <a:p>
            <a:r>
              <a:rPr lang="en-US"/>
              <a:t>Azure Datalake</a:t>
            </a:r>
            <a:br>
              <a:rPr lang="en-US"/>
            </a:br>
            <a:r>
              <a:rPr lang="en-US" err="1"/>
              <a:t>adl</a:t>
            </a:r>
            <a:r>
              <a:rPr lang="en-US"/>
              <a:t>://</a:t>
            </a:r>
          </a:p>
        </p:txBody>
      </p:sp>
    </p:spTree>
    <p:extLst>
      <p:ext uri="{BB962C8B-B14F-4D97-AF65-F5344CB8AC3E}">
        <p14:creationId xmlns:p14="http://schemas.microsoft.com/office/powerpoint/2010/main" val="259814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C1EA0C-DA0F-CF41-AF4C-80C50B9E86D5}"/>
              </a:ext>
            </a:extLst>
          </p:cNvPr>
          <p:cNvSpPr>
            <a:spLocks noGrp="1"/>
          </p:cNvSpPr>
          <p:nvPr>
            <p:ph sz="quarter" idx="12"/>
          </p:nvPr>
        </p:nvSpPr>
        <p:spPr>
          <a:xfrm>
            <a:off x="841493" y="1642498"/>
            <a:ext cx="6400800" cy="366254"/>
          </a:xfrm>
        </p:spPr>
        <p:txBody>
          <a:bodyPr/>
          <a:lstStyle/>
          <a:p>
            <a:pPr marL="285750" indent="-285750">
              <a:buFont typeface="Arial" panose="020B0604020202020204" pitchFamily="34" charset="0"/>
              <a:buChar char="•"/>
            </a:pPr>
            <a:endParaRPr lang="en-US" b="0"/>
          </a:p>
        </p:txBody>
      </p:sp>
      <p:sp>
        <p:nvSpPr>
          <p:cNvPr id="6" name="Title 5">
            <a:extLst>
              <a:ext uri="{FF2B5EF4-FFF2-40B4-BE49-F238E27FC236}">
                <a16:creationId xmlns:a16="http://schemas.microsoft.com/office/drawing/2014/main" id="{CDDE51B2-91E9-E84C-A82A-D91DC8695787}"/>
              </a:ext>
            </a:extLst>
          </p:cNvPr>
          <p:cNvSpPr>
            <a:spLocks noGrp="1"/>
          </p:cNvSpPr>
          <p:nvPr>
            <p:ph type="ctrTitle"/>
          </p:nvPr>
        </p:nvSpPr>
        <p:spPr/>
        <p:txBody>
          <a:bodyPr/>
          <a:lstStyle/>
          <a:p>
            <a:r>
              <a:rPr lang="en-US"/>
              <a:t>Azure Datalake: Analytics Store</a:t>
            </a:r>
          </a:p>
        </p:txBody>
      </p:sp>
      <p:sp>
        <p:nvSpPr>
          <p:cNvPr id="11" name="Content Placeholder 8">
            <a:extLst>
              <a:ext uri="{FF2B5EF4-FFF2-40B4-BE49-F238E27FC236}">
                <a16:creationId xmlns:a16="http://schemas.microsoft.com/office/drawing/2014/main" id="{B8905E40-F5A5-6845-8740-32F152631D3F}"/>
              </a:ext>
            </a:extLst>
          </p:cNvPr>
          <p:cNvSpPr txBox="1">
            <a:spLocks/>
          </p:cNvSpPr>
          <p:nvPr/>
        </p:nvSpPr>
        <p:spPr>
          <a:xfrm>
            <a:off x="841493" y="2305050"/>
            <a:ext cx="6400800" cy="4682346"/>
          </a:xfrm>
          <a:prstGeom prst="rect">
            <a:avLst/>
          </a:prstGeom>
        </p:spPr>
        <p:txBody>
          <a:bodyPr vert="horz" lIns="0" tIns="0" rIns="0" bIns="0" rtlCol="0">
            <a:noAutofit/>
          </a:bodyPr>
          <a:lstStyle>
            <a:lvl1pPr marL="411480" indent="-411480" algn="l" defTabSz="548640" rtl="0" eaLnBrk="1" fontAlgn="base" hangingPunct="1">
              <a:lnSpc>
                <a:spcPct val="90000"/>
              </a:lnSpc>
              <a:spcBef>
                <a:spcPts val="18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285750" indent="-285750"/>
            <a:r>
              <a:rPr lang="en-US"/>
              <a:t>API matches Hadoop APIs 1:1</a:t>
            </a:r>
          </a:p>
          <a:p>
            <a:pPr marL="285750" indent="-285750"/>
            <a:r>
              <a:rPr lang="en-US"/>
              <a:t>hadoop-</a:t>
            </a:r>
            <a:r>
              <a:rPr lang="en-US" err="1"/>
              <a:t>azuredatalake</a:t>
            </a:r>
            <a:r>
              <a:rPr lang="en-US"/>
              <a:t> JAR</a:t>
            </a:r>
          </a:p>
          <a:p>
            <a:pPr marL="285750" indent="-285750"/>
            <a:r>
              <a:rPr lang="en-US"/>
              <a:t>Runs on YARN</a:t>
            </a:r>
          </a:p>
          <a:p>
            <a:pPr marL="285750" indent="-285750"/>
            <a:r>
              <a:rPr lang="en-US"/>
              <a:t>Authenticates via OAuth2</a:t>
            </a:r>
          </a:p>
          <a:p>
            <a:pPr marL="0" indent="0">
              <a:buNone/>
            </a:pPr>
            <a:endParaRPr lang="en-US"/>
          </a:p>
          <a:p>
            <a:pPr marL="0" indent="0">
              <a:buNone/>
            </a:pPr>
            <a:r>
              <a:rPr lang="en-US"/>
              <a:t>Ongoing : resilience &amp; supportability</a:t>
            </a:r>
          </a:p>
          <a:p>
            <a:pPr marL="0" indent="0">
              <a:buNone/>
            </a:pPr>
            <a:endParaRPr lang="en-US"/>
          </a:p>
          <a:p>
            <a:endParaRPr lang="en-US" i="1"/>
          </a:p>
        </p:txBody>
      </p:sp>
      <p:pic>
        <p:nvPicPr>
          <p:cNvPr id="16" name="Content Placeholder 15">
            <a:extLst>
              <a:ext uri="{FF2B5EF4-FFF2-40B4-BE49-F238E27FC236}">
                <a16:creationId xmlns:a16="http://schemas.microsoft.com/office/drawing/2014/main" id="{4087D883-4406-494E-840A-A16230B9D45D}"/>
              </a:ext>
            </a:extLst>
          </p:cNvPr>
          <p:cNvPicPr>
            <a:picLocks noGrp="1" noChangeAspect="1"/>
          </p:cNvPicPr>
          <p:nvPr>
            <p:ph sz="quarter" idx="10"/>
          </p:nvPr>
        </p:nvPicPr>
        <p:blipFill rotWithShape="1">
          <a:blip r:embed="rId3" cstate="screen">
            <a:extLst>
              <a:ext uri="{28A0092B-C50C-407E-A947-70E740481C1C}">
                <a14:useLocalDpi xmlns:a14="http://schemas.microsoft.com/office/drawing/2010/main"/>
              </a:ext>
            </a:extLst>
          </a:blip>
          <a:srcRect/>
          <a:stretch/>
        </p:blipFill>
        <p:spPr>
          <a:xfrm>
            <a:off x="8265227" y="108115"/>
            <a:ext cx="3578356" cy="7302088"/>
          </a:xfrm>
        </p:spPr>
      </p:pic>
    </p:spTree>
    <p:extLst>
      <p:ext uri="{BB962C8B-B14F-4D97-AF65-F5344CB8AC3E}">
        <p14:creationId xmlns:p14="http://schemas.microsoft.com/office/powerpoint/2010/main" val="284882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4.4|5.8|1.4"/>
</p:tagLst>
</file>

<file path=ppt/tags/tag2.xml><?xml version="1.0" encoding="utf-8"?>
<p:tagLst xmlns:a="http://schemas.openxmlformats.org/drawingml/2006/main" xmlns:r="http://schemas.openxmlformats.org/officeDocument/2006/relationships" xmlns:p="http://schemas.openxmlformats.org/presentationml/2006/main">
  <p:tag name="TIMING" val="|3.7|4.4|5.8|1.4"/>
</p:tagLst>
</file>

<file path=ppt/theme/theme1.xml><?xml version="1.0" encoding="utf-8"?>
<a:theme xmlns:a="http://schemas.openxmlformats.org/drawingml/2006/main" name="blank">
  <a:themeElements>
    <a:clrScheme name="Custom 81">
      <a:dk1>
        <a:sysClr val="windowText" lastClr="000000"/>
      </a:dk1>
      <a:lt1>
        <a:srgbClr val="1E1E1E"/>
      </a:lt1>
      <a:dk2>
        <a:srgbClr val="3B8640"/>
      </a:dk2>
      <a:lt2>
        <a:srgbClr val="FFFFFF"/>
      </a:lt2>
      <a:accent1>
        <a:srgbClr val="3FAE2A"/>
      </a:accent1>
      <a:accent2>
        <a:srgbClr val="3DB5E6"/>
      </a:accent2>
      <a:accent3>
        <a:srgbClr val="44697D"/>
      </a:accent3>
      <a:accent4>
        <a:srgbClr val="DAD9D6"/>
      </a:accent4>
      <a:accent5>
        <a:srgbClr val="FF700A"/>
      </a:accent5>
      <a:accent6>
        <a:srgbClr val="FFC61E"/>
      </a:accent6>
      <a:hlink>
        <a:srgbClr val="3DB5E6"/>
      </a:hlink>
      <a:folHlink>
        <a:srgbClr val="446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t" anchorCtr="0">
        <a:noAutofit/>
      </a:bodyPr>
      <a:lstStyle>
        <a:defPPr>
          <a:lnSpc>
            <a:spcPct val="85000"/>
          </a:lnSpc>
          <a:spcBef>
            <a:spcPts val="600"/>
          </a:spcBef>
          <a:defRPr sz="2800" dirty="0" smtClean="0">
            <a:solidFill>
              <a:srgbClr val="FFFFFF"/>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WX PPT Template 2017_16x9" id="{DA38D30B-E395-264B-B100-BCDEC4B93F64}" vid="{D0603B9D-02E9-0740-B4EA-D404FFA77B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8353</TotalTime>
  <Words>2133</Words>
  <Application>Microsoft Macintosh PowerPoint</Application>
  <PresentationFormat>Custom</PresentationFormat>
  <Paragraphs>373</Paragraphs>
  <Slides>41</Slides>
  <Notes>10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Calibri Regular</vt:lpstr>
      <vt:lpstr>Merriweather Sans</vt:lpstr>
      <vt:lpstr>Noto Sans Symbols</vt:lpstr>
      <vt:lpstr>ヒラギノ角ゴ Pro W3</vt:lpstr>
      <vt:lpstr>Arial</vt:lpstr>
      <vt:lpstr>Calibri</vt:lpstr>
      <vt:lpstr>Consolas</vt:lpstr>
      <vt:lpstr>Wingdings</vt:lpstr>
      <vt:lpstr>blank</vt:lpstr>
      <vt:lpstr>Cloud Storage: PUT is the new rename()</vt:lpstr>
      <vt:lpstr>Speaker &amp; Talk Overview</vt:lpstr>
      <vt:lpstr>Why cloud storage?</vt:lpstr>
      <vt:lpstr>All examples in Spark 2.3; "S3 landsat CSV" as source</vt:lpstr>
      <vt:lpstr>Azure wasb:// The ~filesystem for Azure</vt:lpstr>
      <vt:lpstr>Azure wasb:// connector shipping and stable</vt:lpstr>
      <vt:lpstr>Upload from file:// to wasb://</vt:lpstr>
      <vt:lpstr>Azure Datalake adl://</vt:lpstr>
      <vt:lpstr>Azure Datalake: Analytics Store</vt:lpstr>
      <vt:lpstr>Upload data to adl:// as ORC</vt:lpstr>
      <vt:lpstr>Azure Data Lake Storage Gen 2 (Preview) </vt:lpstr>
      <vt:lpstr>abfs:// is the connector</vt:lpstr>
      <vt:lpstr>abfs demo: </vt:lpstr>
      <vt:lpstr>Amazon S3: Use with Care: inconsistency is its flaw</vt:lpstr>
      <vt:lpstr>S3Guard: High Performance &amp; Consistent Metadata for S3</vt:lpstr>
      <vt:lpstr>S3Guard: fast consistent metadata via Dynamo DB</vt:lpstr>
      <vt:lpstr>S3Guard: bind a bucket to a store, initialize the table, use</vt:lpstr>
      <vt:lpstr>Next: the commit problem</vt:lpstr>
      <vt:lpstr>MR Commit Protocol</vt:lpstr>
      <vt:lpstr>Spark Commit Protocol</vt:lpstr>
      <vt:lpstr>PUT replaces rename()</vt:lpstr>
      <vt:lpstr>S3A Committers + Spark binding</vt:lpstr>
      <vt:lpstr>S3A Committer writing ORC and Parquet to S3A</vt:lpstr>
      <vt:lpstr>CSV files: the "Dark Matter" of data</vt:lpstr>
      <vt:lpstr>CSV: less a format, more a mess</vt:lpstr>
      <vt:lpstr>S3 Select: SQL Queries on CSV/JSON In S3 Itself</vt:lpstr>
      <vt:lpstr>S3 SELECT against the landsat index dataset</vt:lpstr>
      <vt:lpstr>DEMO: remote client, 300MB /1M rows of AWS landsat index</vt:lpstr>
      <vt:lpstr>S3 Select Transcoding</vt:lpstr>
      <vt:lpstr>Integration: Work in Progress. Hadoop 3.2?</vt:lpstr>
      <vt:lpstr>Google Cloud Storage</vt:lpstr>
      <vt:lpstr>Google Cloud: Increasing use drives storage</vt:lpstr>
      <vt:lpstr>What else?</vt:lpstr>
      <vt:lpstr>Security &amp; Encryption</vt:lpstr>
      <vt:lpstr>DistCP++</vt:lpstr>
      <vt:lpstr>PowerPoint Presentation</vt:lpstr>
      <vt:lpstr>How do they compare? (excluding abfs)</vt:lpstr>
      <vt:lpstr>To Conclude</vt:lpstr>
      <vt:lpstr>Questions?</vt:lpstr>
      <vt:lpstr>Thank you</vt:lpstr>
      <vt:lpstr>Code used in this talk</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Storage: PUT is the new rename()</dc:title>
  <dc:creator>Steve Loughran</dc:creator>
  <cp:lastModifiedBy>Steve Loughran</cp:lastModifiedBy>
  <cp:revision>51</cp:revision>
  <dcterms:created xsi:type="dcterms:W3CDTF">2018-04-15T14:57:57Z</dcterms:created>
  <dcterms:modified xsi:type="dcterms:W3CDTF">2018-06-19T22:46:45Z</dcterms:modified>
</cp:coreProperties>
</file>